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18"/>
  </p:notesMasterIdLst>
  <p:sldIdLst>
    <p:sldId id="257" r:id="rId2"/>
    <p:sldId id="261" r:id="rId3"/>
    <p:sldId id="262" r:id="rId4"/>
    <p:sldId id="274" r:id="rId5"/>
    <p:sldId id="265" r:id="rId6"/>
    <p:sldId id="266" r:id="rId7"/>
    <p:sldId id="276" r:id="rId8"/>
    <p:sldId id="267" r:id="rId9"/>
    <p:sldId id="268" r:id="rId10"/>
    <p:sldId id="269" r:id="rId11"/>
    <p:sldId id="270" r:id="rId12"/>
    <p:sldId id="271" r:id="rId13"/>
    <p:sldId id="264" r:id="rId14"/>
    <p:sldId id="272" r:id="rId15"/>
    <p:sldId id="273"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4E792A-4D3A-4BD5-8A49-C7E4205DADC4}" type="datetimeFigureOut">
              <a:rPr lang="en-US" smtClean="0"/>
              <a:t>7/13/2023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8E444-3688-46AB-BF38-67791F33C956}" type="slidenum">
              <a:rPr lang="en-US" smtClean="0"/>
              <a:t>‹#›</a:t>
            </a:fld>
            <a:endParaRPr lang="en-US"/>
          </a:p>
        </p:txBody>
      </p:sp>
    </p:spTree>
    <p:extLst>
      <p:ext uri="{BB962C8B-B14F-4D97-AF65-F5344CB8AC3E}">
        <p14:creationId xmlns:p14="http://schemas.microsoft.com/office/powerpoint/2010/main" val="1167398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E6019-9812-48EF-8741-FAA605DC5D24}"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1681246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DE6019-9812-48EF-8741-FAA605DC5D24}" type="datetimeFigureOut">
              <a:rPr lang="en-US" smtClean="0"/>
              <a:t>7/13/2023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502070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DE6019-9812-48EF-8741-FAA605DC5D24}" type="datetimeFigureOut">
              <a:rPr lang="en-US" smtClean="0"/>
              <a:t>7/13/2023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2272558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E6019-9812-48EF-8741-FAA605DC5D24}"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2649373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DE6019-9812-48EF-8741-FAA605DC5D24}"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26888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8DE6019-9812-48EF-8741-FAA605DC5D24}" type="datetimeFigureOut">
              <a:rPr lang="en-US" smtClean="0"/>
              <a:t>7/13/2023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319983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8DE6019-9812-48EF-8741-FAA605DC5D24}" type="datetimeFigureOut">
              <a:rPr lang="en-US" smtClean="0"/>
              <a:t>7/13/2023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243037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88DE6019-9812-48EF-8741-FAA605DC5D24}" type="datetimeFigureOut">
              <a:rPr lang="en-US" smtClean="0"/>
              <a:t>7/13/2023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385047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8DE6019-9812-48EF-8741-FAA605DC5D24}" type="datetimeFigureOut">
              <a:rPr lang="en-US" smtClean="0"/>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303905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88DE6019-9812-48EF-8741-FAA605DC5D24}" type="datetimeFigureOut">
              <a:rPr lang="en-US" smtClean="0"/>
              <a:t>7/13/2023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3348718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88DE6019-9812-48EF-8741-FAA605DC5D24}" type="datetimeFigureOut">
              <a:rPr lang="en-US" smtClean="0"/>
              <a:t>7/13/2023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5C5F739A-5272-4E17-A316-CE8522642A2A}" type="slidenum">
              <a:rPr lang="en-US" smtClean="0"/>
              <a:t>‹#›</a:t>
            </a:fld>
            <a:endParaRPr lang="en-US"/>
          </a:p>
        </p:txBody>
      </p:sp>
    </p:spTree>
    <p:extLst>
      <p:ext uri="{BB962C8B-B14F-4D97-AF65-F5344CB8AC3E}">
        <p14:creationId xmlns:p14="http://schemas.microsoft.com/office/powerpoint/2010/main" val="99756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88DE6019-9812-48EF-8741-FAA605DC5D24}" type="datetimeFigureOut">
              <a:rPr lang="en-US" smtClean="0"/>
              <a:t>7/13/2023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5C5F739A-5272-4E17-A316-CE8522642A2A}" type="slidenum">
              <a:rPr lang="en-US" smtClean="0"/>
              <a:t>‹#›</a:t>
            </a:fld>
            <a:endParaRPr lang="en-US"/>
          </a:p>
        </p:txBody>
      </p:sp>
    </p:spTree>
    <p:extLst>
      <p:ext uri="{BB962C8B-B14F-4D97-AF65-F5344CB8AC3E}">
        <p14:creationId xmlns:p14="http://schemas.microsoft.com/office/powerpoint/2010/main" val="171660982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4AB7-4495-4E21-8821-07ACD1825286}"/>
              </a:ext>
            </a:extLst>
          </p:cNvPr>
          <p:cNvSpPr>
            <a:spLocks noGrp="1"/>
          </p:cNvSpPr>
          <p:nvPr>
            <p:ph type="ctrTitle"/>
          </p:nvPr>
        </p:nvSpPr>
        <p:spPr>
          <a:xfrm>
            <a:off x="170021" y="4232364"/>
            <a:ext cx="8786561" cy="638739"/>
          </a:xfrm>
          <a:custGeom>
            <a:avLst/>
            <a:gdLst>
              <a:gd name="connsiteX0" fmla="*/ 0 w 8786561"/>
              <a:gd name="connsiteY0" fmla="*/ 0 h 638739"/>
              <a:gd name="connsiteX1" fmla="*/ 500158 w 8786561"/>
              <a:gd name="connsiteY1" fmla="*/ 0 h 638739"/>
              <a:gd name="connsiteX2" fmla="*/ 1351779 w 8786561"/>
              <a:gd name="connsiteY2" fmla="*/ 0 h 638739"/>
              <a:gd name="connsiteX3" fmla="*/ 1764071 w 8786561"/>
              <a:gd name="connsiteY3" fmla="*/ 0 h 638739"/>
              <a:gd name="connsiteX4" fmla="*/ 2352095 w 8786561"/>
              <a:gd name="connsiteY4" fmla="*/ 0 h 638739"/>
              <a:gd name="connsiteX5" fmla="*/ 3203715 w 8786561"/>
              <a:gd name="connsiteY5" fmla="*/ 0 h 638739"/>
              <a:gd name="connsiteX6" fmla="*/ 3791739 w 8786561"/>
              <a:gd name="connsiteY6" fmla="*/ 0 h 638739"/>
              <a:gd name="connsiteX7" fmla="*/ 4467628 w 8786561"/>
              <a:gd name="connsiteY7" fmla="*/ 0 h 638739"/>
              <a:gd name="connsiteX8" fmla="*/ 5143518 w 8786561"/>
              <a:gd name="connsiteY8" fmla="*/ 0 h 638739"/>
              <a:gd name="connsiteX9" fmla="*/ 5907273 w 8786561"/>
              <a:gd name="connsiteY9" fmla="*/ 0 h 638739"/>
              <a:gd name="connsiteX10" fmla="*/ 6319565 w 8786561"/>
              <a:gd name="connsiteY10" fmla="*/ 0 h 638739"/>
              <a:gd name="connsiteX11" fmla="*/ 6731858 w 8786561"/>
              <a:gd name="connsiteY11" fmla="*/ 0 h 638739"/>
              <a:gd name="connsiteX12" fmla="*/ 7319881 w 8786561"/>
              <a:gd name="connsiteY12" fmla="*/ 0 h 638739"/>
              <a:gd name="connsiteX13" fmla="*/ 8083636 w 8786561"/>
              <a:gd name="connsiteY13" fmla="*/ 0 h 638739"/>
              <a:gd name="connsiteX14" fmla="*/ 8786561 w 8786561"/>
              <a:gd name="connsiteY14" fmla="*/ 0 h 638739"/>
              <a:gd name="connsiteX15" fmla="*/ 8786561 w 8786561"/>
              <a:gd name="connsiteY15" fmla="*/ 638739 h 638739"/>
              <a:gd name="connsiteX16" fmla="*/ 8374269 w 8786561"/>
              <a:gd name="connsiteY16" fmla="*/ 638739 h 638739"/>
              <a:gd name="connsiteX17" fmla="*/ 7786245 w 8786561"/>
              <a:gd name="connsiteY17" fmla="*/ 638739 h 638739"/>
              <a:gd name="connsiteX18" fmla="*/ 6934624 w 8786561"/>
              <a:gd name="connsiteY18" fmla="*/ 638739 h 638739"/>
              <a:gd name="connsiteX19" fmla="*/ 6170869 w 8786561"/>
              <a:gd name="connsiteY19" fmla="*/ 638739 h 638739"/>
              <a:gd name="connsiteX20" fmla="*/ 5670711 w 8786561"/>
              <a:gd name="connsiteY20" fmla="*/ 638739 h 638739"/>
              <a:gd name="connsiteX21" fmla="*/ 4994822 w 8786561"/>
              <a:gd name="connsiteY21" fmla="*/ 638739 h 638739"/>
              <a:gd name="connsiteX22" fmla="*/ 4231067 w 8786561"/>
              <a:gd name="connsiteY22" fmla="*/ 638739 h 638739"/>
              <a:gd name="connsiteX23" fmla="*/ 3379447 w 8786561"/>
              <a:gd name="connsiteY23" fmla="*/ 638739 h 638739"/>
              <a:gd name="connsiteX24" fmla="*/ 2703557 w 8786561"/>
              <a:gd name="connsiteY24" fmla="*/ 638739 h 638739"/>
              <a:gd name="connsiteX25" fmla="*/ 2115534 w 8786561"/>
              <a:gd name="connsiteY25" fmla="*/ 638739 h 638739"/>
              <a:gd name="connsiteX26" fmla="*/ 1703241 w 8786561"/>
              <a:gd name="connsiteY26" fmla="*/ 638739 h 638739"/>
              <a:gd name="connsiteX27" fmla="*/ 939486 w 8786561"/>
              <a:gd name="connsiteY27" fmla="*/ 638739 h 638739"/>
              <a:gd name="connsiteX28" fmla="*/ 0 w 8786561"/>
              <a:gd name="connsiteY28" fmla="*/ 638739 h 638739"/>
              <a:gd name="connsiteX29" fmla="*/ 0 w 8786561"/>
              <a:gd name="connsiteY29" fmla="*/ 0 h 6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86561" h="638739" fill="none" extrusionOk="0">
                <a:moveTo>
                  <a:pt x="0" y="0"/>
                </a:moveTo>
                <a:cubicBezTo>
                  <a:pt x="240829" y="5939"/>
                  <a:pt x="282356" y="3190"/>
                  <a:pt x="500158" y="0"/>
                </a:cubicBezTo>
                <a:cubicBezTo>
                  <a:pt x="717960" y="-3190"/>
                  <a:pt x="955097" y="-12666"/>
                  <a:pt x="1351779" y="0"/>
                </a:cubicBezTo>
                <a:cubicBezTo>
                  <a:pt x="1748461" y="12666"/>
                  <a:pt x="1657805" y="5303"/>
                  <a:pt x="1764071" y="0"/>
                </a:cubicBezTo>
                <a:cubicBezTo>
                  <a:pt x="1870337" y="-5303"/>
                  <a:pt x="2152604" y="-23842"/>
                  <a:pt x="2352095" y="0"/>
                </a:cubicBezTo>
                <a:cubicBezTo>
                  <a:pt x="2551586" y="23842"/>
                  <a:pt x="2928342" y="-1705"/>
                  <a:pt x="3203715" y="0"/>
                </a:cubicBezTo>
                <a:cubicBezTo>
                  <a:pt x="3479088" y="1705"/>
                  <a:pt x="3627009" y="-17663"/>
                  <a:pt x="3791739" y="0"/>
                </a:cubicBezTo>
                <a:cubicBezTo>
                  <a:pt x="3956469" y="17663"/>
                  <a:pt x="4268068" y="-21671"/>
                  <a:pt x="4467628" y="0"/>
                </a:cubicBezTo>
                <a:cubicBezTo>
                  <a:pt x="4667188" y="21671"/>
                  <a:pt x="4836229" y="20460"/>
                  <a:pt x="5143518" y="0"/>
                </a:cubicBezTo>
                <a:cubicBezTo>
                  <a:pt x="5450807" y="-20460"/>
                  <a:pt x="5615377" y="-28180"/>
                  <a:pt x="5907273" y="0"/>
                </a:cubicBezTo>
                <a:cubicBezTo>
                  <a:pt x="6199169" y="28180"/>
                  <a:pt x="6173598" y="69"/>
                  <a:pt x="6319565" y="0"/>
                </a:cubicBezTo>
                <a:cubicBezTo>
                  <a:pt x="6465532" y="-69"/>
                  <a:pt x="6544611" y="-11487"/>
                  <a:pt x="6731858" y="0"/>
                </a:cubicBezTo>
                <a:cubicBezTo>
                  <a:pt x="6919105" y="11487"/>
                  <a:pt x="7061959" y="-13651"/>
                  <a:pt x="7319881" y="0"/>
                </a:cubicBezTo>
                <a:cubicBezTo>
                  <a:pt x="7577803" y="13651"/>
                  <a:pt x="7876400" y="1944"/>
                  <a:pt x="8083636" y="0"/>
                </a:cubicBezTo>
                <a:cubicBezTo>
                  <a:pt x="8290872" y="-1944"/>
                  <a:pt x="8505563" y="-17109"/>
                  <a:pt x="8786561" y="0"/>
                </a:cubicBezTo>
                <a:cubicBezTo>
                  <a:pt x="8800230" y="134394"/>
                  <a:pt x="8766396" y="334896"/>
                  <a:pt x="8786561" y="638739"/>
                </a:cubicBezTo>
                <a:cubicBezTo>
                  <a:pt x="8608754" y="631955"/>
                  <a:pt x="8477740" y="619661"/>
                  <a:pt x="8374269" y="638739"/>
                </a:cubicBezTo>
                <a:cubicBezTo>
                  <a:pt x="8270798" y="657817"/>
                  <a:pt x="7923247" y="610895"/>
                  <a:pt x="7786245" y="638739"/>
                </a:cubicBezTo>
                <a:cubicBezTo>
                  <a:pt x="7649243" y="666583"/>
                  <a:pt x="7120266" y="655066"/>
                  <a:pt x="6934624" y="638739"/>
                </a:cubicBezTo>
                <a:cubicBezTo>
                  <a:pt x="6748982" y="622412"/>
                  <a:pt x="6383405" y="670514"/>
                  <a:pt x="6170869" y="638739"/>
                </a:cubicBezTo>
                <a:cubicBezTo>
                  <a:pt x="5958333" y="606964"/>
                  <a:pt x="5890759" y="636139"/>
                  <a:pt x="5670711" y="638739"/>
                </a:cubicBezTo>
                <a:cubicBezTo>
                  <a:pt x="5450663" y="641339"/>
                  <a:pt x="5248602" y="615353"/>
                  <a:pt x="4994822" y="638739"/>
                </a:cubicBezTo>
                <a:cubicBezTo>
                  <a:pt x="4741042" y="662125"/>
                  <a:pt x="4514293" y="663980"/>
                  <a:pt x="4231067" y="638739"/>
                </a:cubicBezTo>
                <a:cubicBezTo>
                  <a:pt x="3947841" y="613498"/>
                  <a:pt x="3774995" y="659298"/>
                  <a:pt x="3379447" y="638739"/>
                </a:cubicBezTo>
                <a:cubicBezTo>
                  <a:pt x="2983899" y="618180"/>
                  <a:pt x="3016173" y="629695"/>
                  <a:pt x="2703557" y="638739"/>
                </a:cubicBezTo>
                <a:cubicBezTo>
                  <a:pt x="2390941" y="647784"/>
                  <a:pt x="2398704" y="647770"/>
                  <a:pt x="2115534" y="638739"/>
                </a:cubicBezTo>
                <a:cubicBezTo>
                  <a:pt x="1832364" y="629708"/>
                  <a:pt x="1790076" y="624462"/>
                  <a:pt x="1703241" y="638739"/>
                </a:cubicBezTo>
                <a:cubicBezTo>
                  <a:pt x="1616406" y="653016"/>
                  <a:pt x="1306987" y="650521"/>
                  <a:pt x="939486" y="638739"/>
                </a:cubicBezTo>
                <a:cubicBezTo>
                  <a:pt x="571985" y="626957"/>
                  <a:pt x="440004" y="632240"/>
                  <a:pt x="0" y="638739"/>
                </a:cubicBezTo>
                <a:cubicBezTo>
                  <a:pt x="-26451" y="367369"/>
                  <a:pt x="-7995" y="225329"/>
                  <a:pt x="0" y="0"/>
                </a:cubicBezTo>
                <a:close/>
              </a:path>
              <a:path w="8786561" h="638739" stroke="0" extrusionOk="0">
                <a:moveTo>
                  <a:pt x="0" y="0"/>
                </a:moveTo>
                <a:cubicBezTo>
                  <a:pt x="141485" y="5974"/>
                  <a:pt x="270915" y="8532"/>
                  <a:pt x="412292" y="0"/>
                </a:cubicBezTo>
                <a:cubicBezTo>
                  <a:pt x="553669" y="-8532"/>
                  <a:pt x="841626" y="27977"/>
                  <a:pt x="1000316" y="0"/>
                </a:cubicBezTo>
                <a:cubicBezTo>
                  <a:pt x="1159006" y="-27977"/>
                  <a:pt x="1669570" y="23190"/>
                  <a:pt x="1851937" y="0"/>
                </a:cubicBezTo>
                <a:cubicBezTo>
                  <a:pt x="2034304" y="-23190"/>
                  <a:pt x="2168742" y="-4054"/>
                  <a:pt x="2264229" y="0"/>
                </a:cubicBezTo>
                <a:cubicBezTo>
                  <a:pt x="2359716" y="4054"/>
                  <a:pt x="2716071" y="-24290"/>
                  <a:pt x="3027984" y="0"/>
                </a:cubicBezTo>
                <a:cubicBezTo>
                  <a:pt x="3339897" y="24290"/>
                  <a:pt x="3415278" y="-21478"/>
                  <a:pt x="3528142" y="0"/>
                </a:cubicBezTo>
                <a:cubicBezTo>
                  <a:pt x="3641006" y="21478"/>
                  <a:pt x="3873326" y="8221"/>
                  <a:pt x="4028300" y="0"/>
                </a:cubicBezTo>
                <a:cubicBezTo>
                  <a:pt x="4183274" y="-8221"/>
                  <a:pt x="4245842" y="16098"/>
                  <a:pt x="4440593" y="0"/>
                </a:cubicBezTo>
                <a:cubicBezTo>
                  <a:pt x="4635344" y="-16098"/>
                  <a:pt x="4673313" y="18881"/>
                  <a:pt x="4852885" y="0"/>
                </a:cubicBezTo>
                <a:cubicBezTo>
                  <a:pt x="5032457" y="-18881"/>
                  <a:pt x="5262161" y="-29133"/>
                  <a:pt x="5440909" y="0"/>
                </a:cubicBezTo>
                <a:cubicBezTo>
                  <a:pt x="5619657" y="29133"/>
                  <a:pt x="5681393" y="19922"/>
                  <a:pt x="5853201" y="0"/>
                </a:cubicBezTo>
                <a:cubicBezTo>
                  <a:pt x="6025009" y="-19922"/>
                  <a:pt x="6217352" y="19012"/>
                  <a:pt x="6441225" y="0"/>
                </a:cubicBezTo>
                <a:cubicBezTo>
                  <a:pt x="6665098" y="-19012"/>
                  <a:pt x="6894149" y="41639"/>
                  <a:pt x="7292846" y="0"/>
                </a:cubicBezTo>
                <a:cubicBezTo>
                  <a:pt x="7691543" y="-41639"/>
                  <a:pt x="7714895" y="-26427"/>
                  <a:pt x="7968735" y="0"/>
                </a:cubicBezTo>
                <a:cubicBezTo>
                  <a:pt x="8222575" y="26427"/>
                  <a:pt x="8441410" y="6868"/>
                  <a:pt x="8786561" y="0"/>
                </a:cubicBezTo>
                <a:cubicBezTo>
                  <a:pt x="8755906" y="128158"/>
                  <a:pt x="8788849" y="492680"/>
                  <a:pt x="8786561" y="638739"/>
                </a:cubicBezTo>
                <a:cubicBezTo>
                  <a:pt x="8551021" y="642817"/>
                  <a:pt x="8468998" y="663257"/>
                  <a:pt x="8286403" y="638739"/>
                </a:cubicBezTo>
                <a:cubicBezTo>
                  <a:pt x="8103808" y="614221"/>
                  <a:pt x="7845885" y="659568"/>
                  <a:pt x="7698379" y="638739"/>
                </a:cubicBezTo>
                <a:cubicBezTo>
                  <a:pt x="7550873" y="617910"/>
                  <a:pt x="7327842" y="643356"/>
                  <a:pt x="7022490" y="638739"/>
                </a:cubicBezTo>
                <a:cubicBezTo>
                  <a:pt x="6717138" y="634122"/>
                  <a:pt x="6533766" y="633222"/>
                  <a:pt x="6258735" y="638739"/>
                </a:cubicBezTo>
                <a:cubicBezTo>
                  <a:pt x="5983704" y="644256"/>
                  <a:pt x="5850661" y="655998"/>
                  <a:pt x="5494980" y="638739"/>
                </a:cubicBezTo>
                <a:cubicBezTo>
                  <a:pt x="5139299" y="621480"/>
                  <a:pt x="5110637" y="660192"/>
                  <a:pt x="4994822" y="638739"/>
                </a:cubicBezTo>
                <a:cubicBezTo>
                  <a:pt x="4879007" y="617286"/>
                  <a:pt x="4682490" y="612609"/>
                  <a:pt x="4406798" y="638739"/>
                </a:cubicBezTo>
                <a:cubicBezTo>
                  <a:pt x="4131106" y="664869"/>
                  <a:pt x="3899249" y="645320"/>
                  <a:pt x="3643043" y="638739"/>
                </a:cubicBezTo>
                <a:cubicBezTo>
                  <a:pt x="3386837" y="632158"/>
                  <a:pt x="3181043" y="650615"/>
                  <a:pt x="2879288" y="638739"/>
                </a:cubicBezTo>
                <a:cubicBezTo>
                  <a:pt x="2577533" y="626863"/>
                  <a:pt x="2435418" y="666541"/>
                  <a:pt x="2115534" y="638739"/>
                </a:cubicBezTo>
                <a:cubicBezTo>
                  <a:pt x="1795650" y="610937"/>
                  <a:pt x="1528605" y="663073"/>
                  <a:pt x="1263913" y="638739"/>
                </a:cubicBezTo>
                <a:cubicBezTo>
                  <a:pt x="999221" y="614405"/>
                  <a:pt x="970836" y="638050"/>
                  <a:pt x="763755" y="638739"/>
                </a:cubicBezTo>
                <a:cubicBezTo>
                  <a:pt x="556674" y="639428"/>
                  <a:pt x="345870" y="659457"/>
                  <a:pt x="0" y="638739"/>
                </a:cubicBezTo>
                <a:cubicBezTo>
                  <a:pt x="12731" y="440490"/>
                  <a:pt x="9363" y="250502"/>
                  <a:pt x="0" y="0"/>
                </a:cubicBezTo>
                <a:close/>
              </a:path>
            </a:pathLst>
          </a:custGeom>
          <a:ln w="28575">
            <a:extLst>
              <a:ext uri="{C807C97D-BFC1-408E-A445-0C87EB9F89A2}">
                <ask:lineSketchStyleProps xmlns:ask="http://schemas.microsoft.com/office/drawing/2018/sketchyshapes" sd="1077962097">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a:noAutofit/>
          </a:bodyPr>
          <a:lstStyle/>
          <a:p>
            <a:pPr algn="ctr"/>
            <a:r>
              <a:rPr lang="en-US" sz="3200" b="1" dirty="0" err="1">
                <a:solidFill>
                  <a:schemeClr val="tx1"/>
                </a:solidFill>
              </a:rPr>
              <a:t>Thiết</a:t>
            </a:r>
            <a:r>
              <a:rPr lang="en-US" sz="3200" b="1" dirty="0">
                <a:solidFill>
                  <a:schemeClr val="tx1"/>
                </a:solidFill>
              </a:rPr>
              <a:t> </a:t>
            </a:r>
            <a:r>
              <a:rPr lang="en-US" sz="3200" b="1" dirty="0" err="1">
                <a:solidFill>
                  <a:schemeClr val="tx1"/>
                </a:solidFill>
              </a:rPr>
              <a:t>kế</a:t>
            </a:r>
            <a:r>
              <a:rPr lang="en-US" sz="3200" b="1" dirty="0">
                <a:solidFill>
                  <a:schemeClr val="tx1"/>
                </a:solidFill>
              </a:rPr>
              <a:t>́ </a:t>
            </a:r>
            <a:r>
              <a:rPr lang="en-US" sz="3200" b="1" dirty="0" err="1">
                <a:solidFill>
                  <a:schemeClr val="tx1"/>
                </a:solidFill>
              </a:rPr>
              <a:t>chức</a:t>
            </a:r>
            <a:r>
              <a:rPr lang="en-US" sz="3200" b="1" dirty="0">
                <a:solidFill>
                  <a:schemeClr val="tx1"/>
                </a:solidFill>
              </a:rPr>
              <a:t> </a:t>
            </a:r>
            <a:r>
              <a:rPr lang="en-US" sz="3200" b="1" dirty="0" err="1">
                <a:solidFill>
                  <a:schemeClr val="tx1"/>
                </a:solidFill>
              </a:rPr>
              <a:t>năng</a:t>
            </a:r>
            <a:r>
              <a:rPr lang="en-US" sz="3200" b="1" dirty="0">
                <a:solidFill>
                  <a:schemeClr val="tx1"/>
                </a:solidFill>
              </a:rPr>
              <a:t> </a:t>
            </a:r>
            <a:r>
              <a:rPr lang="en-US" sz="3200" b="1" dirty="0" err="1">
                <a:solidFill>
                  <a:schemeClr val="tx1"/>
                </a:solidFill>
              </a:rPr>
              <a:t>trên</a:t>
            </a:r>
            <a:r>
              <a:rPr lang="en-US" sz="3200" b="1" dirty="0">
                <a:solidFill>
                  <a:schemeClr val="tx1"/>
                </a:solidFill>
              </a:rPr>
              <a:t> </a:t>
            </a:r>
            <a:r>
              <a:rPr lang="en-US" sz="3200" b="1" dirty="0" err="1">
                <a:solidFill>
                  <a:schemeClr val="tx1"/>
                </a:solidFill>
              </a:rPr>
              <a:t>giao</a:t>
            </a:r>
            <a:r>
              <a:rPr lang="en-US" sz="3200" b="1" dirty="0">
                <a:solidFill>
                  <a:schemeClr val="tx1"/>
                </a:solidFill>
              </a:rPr>
              <a:t> </a:t>
            </a:r>
            <a:r>
              <a:rPr lang="en-US" sz="3200" b="1" dirty="0" err="1">
                <a:solidFill>
                  <a:schemeClr val="tx1"/>
                </a:solidFill>
              </a:rPr>
              <a:t>diện</a:t>
            </a:r>
            <a:r>
              <a:rPr lang="en-US" sz="3200" b="1" dirty="0">
                <a:solidFill>
                  <a:schemeClr val="tx1"/>
                </a:solidFill>
              </a:rPr>
              <a:t> </a:t>
            </a:r>
            <a:r>
              <a:rPr lang="en-US" sz="3200" b="1" dirty="0" err="1">
                <a:solidFill>
                  <a:schemeClr val="tx1"/>
                </a:solidFill>
              </a:rPr>
              <a:t>người</a:t>
            </a:r>
            <a:r>
              <a:rPr lang="en-US" sz="3200" b="1" dirty="0">
                <a:solidFill>
                  <a:schemeClr val="tx1"/>
                </a:solidFill>
              </a:rPr>
              <a:t> </a:t>
            </a:r>
            <a:r>
              <a:rPr lang="en-US" sz="3200" b="1" dirty="0" err="1">
                <a:solidFill>
                  <a:schemeClr val="tx1"/>
                </a:solidFill>
              </a:rPr>
              <a:t>dùng</a:t>
            </a:r>
            <a:endParaRPr lang="en-US" sz="3200" b="1" dirty="0">
              <a:solidFill>
                <a:schemeClr val="tx1"/>
              </a:solidFill>
            </a:endParaRPr>
          </a:p>
        </p:txBody>
      </p:sp>
      <p:pic>
        <p:nvPicPr>
          <p:cNvPr id="11" name="Picture 10">
            <a:extLst>
              <a:ext uri="{FF2B5EF4-FFF2-40B4-BE49-F238E27FC236}">
                <a16:creationId xmlns:a16="http://schemas.microsoft.com/office/drawing/2014/main" id="{20DD3B31-399E-43D6-87CF-8A089896199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422722" y="61014"/>
            <a:ext cx="2764914" cy="667639"/>
          </a:xfrm>
          <a:prstGeom prst="rect">
            <a:avLst/>
          </a:prstGeom>
        </p:spPr>
      </p:pic>
      <p:sp>
        <p:nvSpPr>
          <p:cNvPr id="5" name="Down Arrow Callout 4"/>
          <p:cNvSpPr/>
          <p:nvPr/>
        </p:nvSpPr>
        <p:spPr>
          <a:xfrm>
            <a:off x="4364" y="728653"/>
            <a:ext cx="9117874" cy="3078397"/>
          </a:xfrm>
          <a:prstGeom prst="downArrow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5400" b="1" dirty="0">
                <a:latin typeface="Times New Roman" panose="02020603050405020304" pitchFamily="18" charset="0"/>
                <a:cs typeface="Times New Roman" panose="02020603050405020304" pitchFamily="18" charset="0"/>
              </a:rPr>
              <a:t>BÁO CÁO </a:t>
            </a:r>
          </a:p>
          <a:p>
            <a:pPr algn="ctr"/>
            <a:r>
              <a:rPr lang="en-US" sz="5400" b="1" dirty="0">
                <a:latin typeface="Times New Roman" panose="02020603050405020304" pitchFamily="18" charset="0"/>
                <a:cs typeface="Times New Roman" panose="02020603050405020304" pitchFamily="18" charset="0"/>
              </a:rPr>
              <a:t>THỰC TẬP TỐT NGHIỆP</a:t>
            </a:r>
          </a:p>
        </p:txBody>
      </p:sp>
      <p:sp>
        <p:nvSpPr>
          <p:cNvPr id="6" name="Rounded Rectangle 5"/>
          <p:cNvSpPr/>
          <p:nvPr/>
        </p:nvSpPr>
        <p:spPr>
          <a:xfrm>
            <a:off x="9422722" y="811850"/>
            <a:ext cx="2634245" cy="521601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err="1">
                <a:latin typeface="Times New Roman" panose="02020603050405020304" pitchFamily="18" charset="0"/>
                <a:cs typeface="Times New Roman" panose="02020603050405020304" pitchFamily="18" charset="0"/>
              </a:rPr>
              <a:t>Tên</a:t>
            </a:r>
            <a:r>
              <a:rPr lang="en-US" sz="1600" b="1" dirty="0">
                <a:latin typeface="Times New Roman" panose="02020603050405020304" pitchFamily="18" charset="0"/>
                <a:cs typeface="Times New Roman" panose="02020603050405020304" pitchFamily="18" charset="0"/>
              </a:rPr>
              <a:t> Sinh Viên :</a:t>
            </a:r>
          </a:p>
          <a:p>
            <a:pPr algn="ct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Trần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Phương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Điền</a:t>
            </a:r>
            <a:endParaRPr lang="en-US" sz="1600" b="1" dirty="0">
              <a:latin typeface="Times New Roman" panose="02020603050405020304" pitchFamily="18" charset="0"/>
              <a:cs typeface="Times New Roman" panose="02020603050405020304" pitchFamily="18" charset="0"/>
            </a:endParaRPr>
          </a:p>
          <a:p>
            <a:pPr algn="ctr"/>
            <a:endParaRPr lang="en-US" sz="16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Lớp</a:t>
            </a:r>
            <a:r>
              <a:rPr lang="en-US" sz="1600" b="1" dirty="0">
                <a:latin typeface="Times New Roman" panose="02020603050405020304" pitchFamily="18" charset="0"/>
                <a:cs typeface="Times New Roman" panose="02020603050405020304" pitchFamily="18" charset="0"/>
              </a:rPr>
              <a:t> : </a:t>
            </a:r>
          </a:p>
          <a:p>
            <a:pPr algn="ctr"/>
            <a:r>
              <a:rPr lang="en-US" sz="1600" b="1" dirty="0">
                <a:latin typeface="Times New Roman" panose="02020603050405020304" pitchFamily="18" charset="0"/>
                <a:cs typeface="Times New Roman" panose="02020603050405020304" pitchFamily="18" charset="0"/>
              </a:rPr>
              <a:t>CD22LT-THUD1</a:t>
            </a:r>
          </a:p>
          <a:p>
            <a:pPr algn="ctr"/>
            <a:endParaRPr lang="en-US" sz="16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Khoa : </a:t>
            </a:r>
          </a:p>
          <a:p>
            <a:pPr algn="ctr"/>
            <a:r>
              <a:rPr lang="en-US" sz="1600" b="1" dirty="0" err="1">
                <a:latin typeface="Times New Roman" panose="02020603050405020304" pitchFamily="18" charset="0"/>
                <a:cs typeface="Times New Roman" panose="02020603050405020304" pitchFamily="18" charset="0"/>
              </a:rPr>
              <a:t>Công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nghệ</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thông</a:t>
            </a:r>
            <a:r>
              <a:rPr lang="en-US" sz="1600" b="1" dirty="0">
                <a:latin typeface="Times New Roman" panose="02020603050405020304" pitchFamily="18" charset="0"/>
                <a:cs typeface="Times New Roman" panose="02020603050405020304" pitchFamily="18" charset="0"/>
              </a:rPr>
              <a:t> tin</a:t>
            </a:r>
          </a:p>
          <a:p>
            <a:pPr algn="ctr"/>
            <a:endParaRPr lang="en-US" sz="1600" b="1" dirty="0">
              <a:latin typeface="Times New Roman" panose="02020603050405020304" pitchFamily="18" charset="0"/>
              <a:cs typeface="Times New Roman" panose="02020603050405020304" pitchFamily="18" charset="0"/>
            </a:endParaRPr>
          </a:p>
          <a:p>
            <a:pPr algn="ctr"/>
            <a:r>
              <a:rPr lang="en-US" sz="1600" b="1" dirty="0" err="1">
                <a:latin typeface="Times New Roman" panose="02020603050405020304" pitchFamily="18" charset="0"/>
                <a:cs typeface="Times New Roman" panose="02020603050405020304" pitchFamily="18" charset="0"/>
              </a:rPr>
              <a:t>Chuyên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ngành</a:t>
            </a:r>
            <a:r>
              <a:rPr lang="en-US" sz="1600" b="1" dirty="0">
                <a:latin typeface="Times New Roman" panose="02020603050405020304" pitchFamily="18" charset="0"/>
                <a:cs typeface="Times New Roman" panose="02020603050405020304" pitchFamily="18" charset="0"/>
              </a:rPr>
              <a:t> : </a:t>
            </a:r>
          </a:p>
          <a:p>
            <a:pPr algn="ctr"/>
            <a:r>
              <a:rPr lang="en-US" sz="1600" b="1" dirty="0">
                <a:latin typeface="Times New Roman" panose="02020603050405020304" pitchFamily="18" charset="0"/>
                <a:cs typeface="Times New Roman" panose="02020603050405020304" pitchFamily="18" charset="0"/>
              </a:rPr>
              <a:t>Tin </a:t>
            </a:r>
            <a:r>
              <a:rPr lang="en-US" sz="1600" b="1" dirty="0" err="1">
                <a:latin typeface="Times New Roman" panose="02020603050405020304" pitchFamily="18" charset="0"/>
                <a:cs typeface="Times New Roman" panose="02020603050405020304" pitchFamily="18" charset="0"/>
              </a:rPr>
              <a:t>học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ứng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dụng</a:t>
            </a:r>
            <a:endParaRPr lang="en-US" sz="1600" b="1" dirty="0">
              <a:latin typeface="Times New Roman" panose="02020603050405020304" pitchFamily="18" charset="0"/>
              <a:cs typeface="Times New Roman" panose="02020603050405020304" pitchFamily="18" charset="0"/>
            </a:endParaRPr>
          </a:p>
          <a:p>
            <a:pPr algn="ctr"/>
            <a:endParaRPr lang="en-US" sz="1600" b="1" dirty="0">
              <a:latin typeface="Times New Roman" panose="02020603050405020304" pitchFamily="18" charset="0"/>
              <a:cs typeface="Times New Roman" panose="02020603050405020304" pitchFamily="18" charset="0"/>
            </a:endParaRPr>
          </a:p>
          <a:p>
            <a:pPr algn="ctr"/>
            <a:r>
              <a:rPr lang="en-US" sz="1600" b="1" dirty="0" err="1">
                <a:latin typeface="Times New Roman" panose="02020603050405020304" pitchFamily="18" charset="0"/>
                <a:cs typeface="Times New Roman" panose="02020603050405020304" pitchFamily="18" charset="0"/>
              </a:rPr>
              <a:t>Giảng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viên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hướng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dân</a:t>
            </a:r>
            <a:r>
              <a:rPr lang="en-US" sz="1600" b="1" dirty="0">
                <a:latin typeface="Times New Roman" panose="02020603050405020304" pitchFamily="18" charset="0"/>
                <a:cs typeface="Times New Roman" panose="02020603050405020304" pitchFamily="18" charset="0"/>
              </a:rPr>
              <a:t> :</a:t>
            </a:r>
          </a:p>
          <a:p>
            <a:pPr algn="ctr"/>
            <a:r>
              <a:rPr lang="en-US" sz="1600" b="1" dirty="0" err="1">
                <a:latin typeface="Times New Roman" panose="02020603050405020304" pitchFamily="18" charset="0"/>
                <a:cs typeface="Times New Roman" panose="02020603050405020304" pitchFamily="18" charset="0"/>
              </a:rPr>
              <a:t>Trần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Thị</a:t>
            </a:r>
            <a:r>
              <a:rPr lang="en-US" sz="1600" b="1" dirty="0">
                <a:latin typeface="Times New Roman" panose="02020603050405020304" pitchFamily="18" charset="0"/>
                <a:cs typeface="Times New Roman" panose="02020603050405020304" pitchFamily="18" charset="0"/>
              </a:rPr>
              <a:t> Thanh</a:t>
            </a:r>
          </a:p>
          <a:p>
            <a:pPr algn="ctr"/>
            <a:endParaRPr lang="en-US" sz="1600" b="1" dirty="0">
              <a:latin typeface="Times New Roman" panose="02020603050405020304" pitchFamily="18" charset="0"/>
              <a:cs typeface="Times New Roman" panose="02020603050405020304" pitchFamily="18" charset="0"/>
            </a:endParaRPr>
          </a:p>
          <a:p>
            <a:pPr algn="ctr"/>
            <a:r>
              <a:rPr lang="en-US" sz="1600" b="1" dirty="0" err="1">
                <a:latin typeface="Times New Roman" panose="02020603050405020304" pitchFamily="18" charset="0"/>
                <a:cs typeface="Times New Roman" panose="02020603050405020304" pitchFamily="18" charset="0"/>
              </a:rPr>
              <a:t>Người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hướng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dẫn</a:t>
            </a:r>
            <a:r>
              <a:rPr lang="en-US" sz="1600" b="1" dirty="0">
                <a:latin typeface="Times New Roman" panose="02020603050405020304" pitchFamily="18" charset="0"/>
                <a:cs typeface="Times New Roman" panose="02020603050405020304" pitchFamily="18" charset="0"/>
              </a:rPr>
              <a:t> : </a:t>
            </a:r>
          </a:p>
          <a:p>
            <a:pPr algn="ctr"/>
            <a:r>
              <a:rPr lang="en-US" b="1" dirty="0" err="1">
                <a:latin typeface="Times New Roman" panose="02020603050405020304" pitchFamily="18" charset="0"/>
                <a:cs typeface="Times New Roman" panose="02020603050405020304" pitchFamily="18" charset="0"/>
              </a:rPr>
              <a:t>Phạm</a:t>
            </a:r>
            <a:r>
              <a:rPr lang="en-US" b="1" dirty="0">
                <a:latin typeface="Times New Roman" panose="02020603050405020304" pitchFamily="18" charset="0"/>
                <a:cs typeface="Times New Roman" panose="02020603050405020304" pitchFamily="18" charset="0"/>
              </a:rPr>
              <a:t> Văn </a:t>
            </a:r>
            <a:r>
              <a:rPr lang="en-US" b="1" dirty="0" err="1">
                <a:latin typeface="Times New Roman" panose="02020603050405020304" pitchFamily="18" charset="0"/>
                <a:cs typeface="Times New Roman" panose="02020603050405020304" pitchFamily="18" charset="0"/>
              </a:rPr>
              <a:t>Lộc</a:t>
            </a:r>
            <a:endParaRPr lang="en-US" b="1" dirty="0">
              <a:latin typeface="Times New Roman" panose="02020603050405020304" pitchFamily="18" charset="0"/>
              <a:cs typeface="Times New Roman" panose="02020603050405020304" pitchFamily="18" charset="0"/>
            </a:endParaRPr>
          </a:p>
          <a:p>
            <a:pPr algn="ctr"/>
            <a:r>
              <a:rPr lang="en-US" b="1" dirty="0" err="1">
                <a:latin typeface="Times New Roman" panose="02020603050405020304" pitchFamily="18" charset="0"/>
                <a:cs typeface="Times New Roman" panose="02020603050405020304" pitchFamily="18" charset="0"/>
              </a:rPr>
              <a:t>Nguyễn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Ngân</a:t>
            </a:r>
            <a:r>
              <a:rPr lang="en-US" b="1" dirty="0">
                <a:latin typeface="Times New Roman" panose="02020603050405020304" pitchFamily="18" charset="0"/>
                <a:cs typeface="Times New Roman" panose="02020603050405020304" pitchFamily="18" charset="0"/>
              </a:rPr>
              <a:t> Giang</a:t>
            </a:r>
          </a:p>
          <a:p>
            <a:pPr algn="ct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65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48DAED1-D442-7E09-2EAB-6ABDAABE71A3}"/>
              </a:ext>
            </a:extLst>
          </p:cNvPr>
          <p:cNvSpPr/>
          <p:nvPr/>
        </p:nvSpPr>
        <p:spPr>
          <a:xfrm>
            <a:off x="81003" y="896282"/>
            <a:ext cx="3281585" cy="18298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kern="0" dirty="0" err="1">
                <a:effectLst/>
                <a:latin typeface="Times New Roman" panose="02020603050405020304" pitchFamily="18" charset="0"/>
                <a:ea typeface="Calibri" panose="020F0502020204030204" pitchFamily="34" charset="0"/>
              </a:rPr>
              <a:t>Chương</a:t>
            </a:r>
            <a:r>
              <a:rPr lang="en-US" sz="2000" kern="0" dirty="0">
                <a:effectLst/>
                <a:latin typeface="Times New Roman" panose="02020603050405020304" pitchFamily="18" charset="0"/>
                <a:ea typeface="Calibri" panose="020F0502020204030204" pitchFamily="34" charset="0"/>
              </a:rPr>
              <a:t> 3: </a:t>
            </a:r>
          </a:p>
          <a:p>
            <a:pPr algn="ctr"/>
            <a:r>
              <a:rPr lang="vi-VN" sz="2000" kern="0" dirty="0">
                <a:solidFill>
                  <a:srgbClr val="000000"/>
                </a:solidFill>
                <a:effectLst/>
                <a:latin typeface="Times New Roman" panose="02020603050405020304" pitchFamily="18" charset="0"/>
                <a:ea typeface="Calibri" panose="020F0502020204030204" pitchFamily="34" charset="0"/>
              </a:rPr>
              <a:t>THIẾT KẾ CHỨC NĂNG TRÊN GIAO DIỆN NGƯỜI DÙNG</a:t>
            </a:r>
            <a:endParaRPr lang="en-US" sz="2000" dirty="0">
              <a:effectLst/>
              <a:latin typeface="Times New Roman" panose="02020603050405020304" pitchFamily="18" charset="0"/>
              <a:ea typeface="Calibri" panose="020F0502020204030204" pitchFamily="34" charset="0"/>
            </a:endParaRPr>
          </a:p>
        </p:txBody>
      </p:sp>
      <p:sp>
        <p:nvSpPr>
          <p:cNvPr id="5" name="Oval 4">
            <a:extLst>
              <a:ext uri="{FF2B5EF4-FFF2-40B4-BE49-F238E27FC236}">
                <a16:creationId xmlns:a16="http://schemas.microsoft.com/office/drawing/2014/main" id="{467A33E7-7556-4469-BE1F-4FCD733D64C9}"/>
              </a:ext>
            </a:extLst>
          </p:cNvPr>
          <p:cNvSpPr/>
          <p:nvPr/>
        </p:nvSpPr>
        <p:spPr>
          <a:xfrm>
            <a:off x="214484" y="2939754"/>
            <a:ext cx="3014621" cy="282865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indent="0" algn="ctr">
              <a:lnSpc>
                <a:spcPct val="107000"/>
              </a:lnSpc>
              <a:spcBef>
                <a:spcPts val="0"/>
              </a:spcBef>
              <a:spcAft>
                <a:spcPts val="800"/>
              </a:spcAft>
            </a:pPr>
            <a:r>
              <a:rPr lang="en-US" sz="2800" kern="0" dirty="0" err="1">
                <a:effectLst/>
                <a:latin typeface="Times New Roman" panose="02020603050405020304" pitchFamily="18" charset="0"/>
                <a:ea typeface="Calibri" panose="020F0502020204030204" pitchFamily="34" charset="0"/>
              </a:rPr>
              <a:t>Chức</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năng</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tạo</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mới</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nhân</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viên</a:t>
            </a:r>
            <a:r>
              <a:rPr lang="en-US" sz="2800" kern="0" dirty="0">
                <a:effectLst/>
                <a:latin typeface="Times New Roman" panose="02020603050405020304" pitchFamily="18" charset="0"/>
                <a:ea typeface="Calibri" panose="020F0502020204030204" pitchFamily="34" charset="0"/>
              </a:rPr>
              <a:t> </a:t>
            </a:r>
          </a:p>
          <a:p>
            <a:pPr marL="0" marR="0" indent="0" algn="ctr">
              <a:lnSpc>
                <a:spcPct val="107000"/>
              </a:lnSpc>
              <a:spcBef>
                <a:spcPts val="0"/>
              </a:spcBef>
              <a:spcAft>
                <a:spcPts val="800"/>
              </a:spcAft>
            </a:pP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thêm</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nhân</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viên</a:t>
            </a:r>
            <a:r>
              <a:rPr lang="en-US" sz="2800" kern="0" dirty="0">
                <a:effectLst/>
                <a:latin typeface="Times New Roman" panose="02020603050405020304" pitchFamily="18" charset="0"/>
                <a:ea typeface="Calibri" panose="020F0502020204030204" pitchFamily="34" charset="0"/>
              </a:rPr>
              <a:t> </a:t>
            </a:r>
            <a:r>
              <a:rPr lang="en-US" sz="2800" kern="0" dirty="0" err="1">
                <a:effectLst/>
                <a:latin typeface="Times New Roman" panose="02020603050405020304" pitchFamily="18" charset="0"/>
                <a:ea typeface="Calibri" panose="020F0502020204030204" pitchFamily="34" charset="0"/>
              </a:rPr>
              <a:t>mới</a:t>
            </a:r>
            <a:r>
              <a:rPr lang="en-US" sz="2800" kern="0" dirty="0">
                <a:effectLst/>
                <a:latin typeface="Times New Roman" panose="02020603050405020304" pitchFamily="18" charset="0"/>
                <a:ea typeface="Calibri" panose="020F0502020204030204" pitchFamily="34" charset="0"/>
              </a:rPr>
              <a:t> ) </a:t>
            </a:r>
            <a:endParaRPr lang="en-US" sz="4400" dirty="0">
              <a:effectLst/>
              <a:latin typeface="Times New Roman" panose="02020603050405020304" pitchFamily="18" charset="0"/>
              <a:ea typeface="Calibri" panose="020F0502020204030204" pitchFamily="34" charset="0"/>
            </a:endParaRPr>
          </a:p>
        </p:txBody>
      </p:sp>
      <p:pic>
        <p:nvPicPr>
          <p:cNvPr id="6" name="Picture 5" descr="Graphical user interface, text, application, email&#10;&#10;Description automatically generated">
            <a:extLst>
              <a:ext uri="{FF2B5EF4-FFF2-40B4-BE49-F238E27FC236}">
                <a16:creationId xmlns:a16="http://schemas.microsoft.com/office/drawing/2014/main" id="{1FADDF61-73E6-3B70-CBF5-60C4AE05AA4B}"/>
              </a:ext>
            </a:extLst>
          </p:cNvPr>
          <p:cNvPicPr>
            <a:picLocks noChangeAspect="1"/>
          </p:cNvPicPr>
          <p:nvPr/>
        </p:nvPicPr>
        <p:blipFill>
          <a:blip r:embed="rId2"/>
          <a:stretch>
            <a:fillRect/>
          </a:stretch>
        </p:blipFill>
        <p:spPr>
          <a:xfrm>
            <a:off x="3448940" y="771480"/>
            <a:ext cx="8361348" cy="5304580"/>
          </a:xfrm>
          <a:prstGeom prst="rect">
            <a:avLst/>
          </a:prstGeom>
        </p:spPr>
      </p:pic>
      <p:sp>
        <p:nvSpPr>
          <p:cNvPr id="7" name="Rectangle: Rounded Corners 6">
            <a:extLst>
              <a:ext uri="{FF2B5EF4-FFF2-40B4-BE49-F238E27FC236}">
                <a16:creationId xmlns:a16="http://schemas.microsoft.com/office/drawing/2014/main" id="{269286B6-52CC-CFC9-B3FE-429B84F7A2B3}"/>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spTree>
    <p:extLst>
      <p:ext uri="{BB962C8B-B14F-4D97-AF65-F5344CB8AC3E}">
        <p14:creationId xmlns:p14="http://schemas.microsoft.com/office/powerpoint/2010/main" val="2691677863"/>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E7D204C-B777-F622-DC89-E7B0D57701BC}"/>
              </a:ext>
            </a:extLst>
          </p:cNvPr>
          <p:cNvSpPr/>
          <p:nvPr/>
        </p:nvSpPr>
        <p:spPr>
          <a:xfrm>
            <a:off x="81003" y="896282"/>
            <a:ext cx="3281585" cy="18298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kern="0" dirty="0" err="1">
                <a:effectLst/>
                <a:latin typeface="Times New Roman" panose="02020603050405020304" pitchFamily="18" charset="0"/>
                <a:ea typeface="Calibri" panose="020F0502020204030204" pitchFamily="34" charset="0"/>
              </a:rPr>
              <a:t>Chương</a:t>
            </a:r>
            <a:r>
              <a:rPr lang="en-US" sz="2000" kern="0" dirty="0">
                <a:effectLst/>
                <a:latin typeface="Times New Roman" panose="02020603050405020304" pitchFamily="18" charset="0"/>
                <a:ea typeface="Calibri" panose="020F0502020204030204" pitchFamily="34" charset="0"/>
              </a:rPr>
              <a:t> 3: </a:t>
            </a:r>
          </a:p>
          <a:p>
            <a:pPr algn="ctr"/>
            <a:r>
              <a:rPr lang="vi-VN" sz="2000" kern="0" dirty="0">
                <a:solidFill>
                  <a:srgbClr val="000000"/>
                </a:solidFill>
                <a:effectLst/>
                <a:latin typeface="Times New Roman" panose="02020603050405020304" pitchFamily="18" charset="0"/>
                <a:ea typeface="Calibri" panose="020F0502020204030204" pitchFamily="34" charset="0"/>
              </a:rPr>
              <a:t>THIẾT KẾ CHỨC NĂNG TRÊN GIAO DIỆN NGƯỜI DÙNG</a:t>
            </a:r>
            <a:endParaRPr lang="en-US" sz="2000" dirty="0">
              <a:effectLst/>
              <a:latin typeface="Times New Roman" panose="02020603050405020304" pitchFamily="18" charset="0"/>
              <a:ea typeface="Calibri" panose="020F0502020204030204" pitchFamily="34" charset="0"/>
            </a:endParaRPr>
          </a:p>
        </p:txBody>
      </p:sp>
      <p:sp>
        <p:nvSpPr>
          <p:cNvPr id="5" name="Oval 4">
            <a:extLst>
              <a:ext uri="{FF2B5EF4-FFF2-40B4-BE49-F238E27FC236}">
                <a16:creationId xmlns:a16="http://schemas.microsoft.com/office/drawing/2014/main" id="{ADE7B468-7E71-3A1A-9A09-EF84AF70A75E}"/>
              </a:ext>
            </a:extLst>
          </p:cNvPr>
          <p:cNvSpPr/>
          <p:nvPr/>
        </p:nvSpPr>
        <p:spPr>
          <a:xfrm>
            <a:off x="214484" y="2991029"/>
            <a:ext cx="3014621" cy="282865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indent="0" algn="ctr">
              <a:lnSpc>
                <a:spcPct val="107000"/>
              </a:lnSpc>
              <a:spcBef>
                <a:spcPts val="0"/>
              </a:spcBef>
              <a:spcAft>
                <a:spcPts val="800"/>
              </a:spcAft>
            </a:pPr>
            <a:r>
              <a:rPr lang="en-US" sz="3200" kern="0" dirty="0" err="1">
                <a:effectLst/>
                <a:latin typeface="Times New Roman" panose="02020603050405020304" pitchFamily="18" charset="0"/>
                <a:ea typeface="Calibri" panose="020F0502020204030204" pitchFamily="34" charset="0"/>
              </a:rPr>
              <a:t>Chức</a:t>
            </a:r>
            <a:r>
              <a:rPr lang="en-US" sz="3200" kern="0" dirty="0">
                <a:effectLst/>
                <a:latin typeface="Times New Roman" panose="02020603050405020304" pitchFamily="18" charset="0"/>
                <a:ea typeface="Calibri" panose="020F0502020204030204" pitchFamily="34" charset="0"/>
              </a:rPr>
              <a:t> </a:t>
            </a:r>
            <a:r>
              <a:rPr lang="en-US" sz="3200" kern="0" dirty="0" err="1">
                <a:effectLst/>
                <a:latin typeface="Times New Roman" panose="02020603050405020304" pitchFamily="18" charset="0"/>
                <a:ea typeface="Calibri" panose="020F0502020204030204" pitchFamily="34" charset="0"/>
              </a:rPr>
              <a:t>năng</a:t>
            </a:r>
            <a:r>
              <a:rPr lang="en-US" sz="3200" kern="0" dirty="0">
                <a:effectLst/>
                <a:latin typeface="Times New Roman" panose="02020603050405020304" pitchFamily="18" charset="0"/>
                <a:ea typeface="Calibri" panose="020F0502020204030204" pitchFamily="34" charset="0"/>
              </a:rPr>
              <a:t> </a:t>
            </a:r>
            <a:r>
              <a:rPr lang="en-US" sz="3200" kern="0" dirty="0" err="1">
                <a:effectLst/>
                <a:latin typeface="Times New Roman" panose="02020603050405020304" pitchFamily="18" charset="0"/>
                <a:ea typeface="Calibri" panose="020F0502020204030204" pitchFamily="34" charset="0"/>
              </a:rPr>
              <a:t>sửa</a:t>
            </a:r>
            <a:r>
              <a:rPr lang="en-US" sz="3200" kern="0" dirty="0">
                <a:effectLst/>
                <a:latin typeface="Times New Roman" panose="02020603050405020304" pitchFamily="18" charset="0"/>
                <a:ea typeface="Calibri" panose="020F0502020204030204" pitchFamily="34" charset="0"/>
              </a:rPr>
              <a:t> </a:t>
            </a:r>
          </a:p>
          <a:p>
            <a:pPr marL="0" marR="0" indent="0" algn="ctr">
              <a:lnSpc>
                <a:spcPct val="107000"/>
              </a:lnSpc>
              <a:spcBef>
                <a:spcPts val="0"/>
              </a:spcBef>
              <a:spcAft>
                <a:spcPts val="800"/>
              </a:spcAft>
            </a:pPr>
            <a:r>
              <a:rPr lang="en-US" sz="3200" kern="0" dirty="0" err="1">
                <a:effectLst/>
                <a:latin typeface="Times New Roman" panose="02020603050405020304" pitchFamily="18" charset="0"/>
                <a:ea typeface="Calibri" panose="020F0502020204030204" pitchFamily="34" charset="0"/>
              </a:rPr>
              <a:t>thông</a:t>
            </a:r>
            <a:r>
              <a:rPr lang="en-US" sz="3200" kern="0" dirty="0">
                <a:effectLst/>
                <a:latin typeface="Times New Roman" panose="02020603050405020304" pitchFamily="18" charset="0"/>
                <a:ea typeface="Calibri" panose="020F0502020204030204" pitchFamily="34" charset="0"/>
              </a:rPr>
              <a:t> tin </a:t>
            </a:r>
            <a:r>
              <a:rPr lang="en-US" sz="3200" kern="0" dirty="0" err="1">
                <a:effectLst/>
                <a:latin typeface="Times New Roman" panose="02020603050405020304" pitchFamily="18" charset="0"/>
                <a:ea typeface="Calibri" panose="020F0502020204030204" pitchFamily="34" charset="0"/>
              </a:rPr>
              <a:t>nhân</a:t>
            </a:r>
            <a:r>
              <a:rPr lang="en-US" sz="3200" kern="0" dirty="0">
                <a:effectLst/>
                <a:latin typeface="Times New Roman" panose="02020603050405020304" pitchFamily="18" charset="0"/>
                <a:ea typeface="Calibri" panose="020F0502020204030204" pitchFamily="34" charset="0"/>
              </a:rPr>
              <a:t> </a:t>
            </a:r>
            <a:r>
              <a:rPr lang="en-US" sz="3200" kern="0" dirty="0" err="1">
                <a:effectLst/>
                <a:latin typeface="Times New Roman" panose="02020603050405020304" pitchFamily="18" charset="0"/>
                <a:ea typeface="Calibri" panose="020F0502020204030204" pitchFamily="34" charset="0"/>
              </a:rPr>
              <a:t>viên</a:t>
            </a:r>
            <a:r>
              <a:rPr lang="en-US" sz="3200" kern="0" dirty="0">
                <a:effectLst/>
                <a:latin typeface="Times New Roman" panose="02020603050405020304" pitchFamily="18" charset="0"/>
                <a:ea typeface="Calibri" panose="020F0502020204030204" pitchFamily="34" charset="0"/>
              </a:rPr>
              <a:t> </a:t>
            </a:r>
            <a:endParaRPr lang="en-US" sz="6600" dirty="0">
              <a:effectLst/>
              <a:latin typeface="Times New Roman" panose="02020603050405020304" pitchFamily="18" charset="0"/>
              <a:ea typeface="Calibri" panose="020F0502020204030204" pitchFamily="34" charset="0"/>
            </a:endParaRPr>
          </a:p>
        </p:txBody>
      </p:sp>
      <p:pic>
        <p:nvPicPr>
          <p:cNvPr id="6" name="Picture 5" descr="Graphical user interface, application, email&#10;&#10;Description automatically generated">
            <a:extLst>
              <a:ext uri="{FF2B5EF4-FFF2-40B4-BE49-F238E27FC236}">
                <a16:creationId xmlns:a16="http://schemas.microsoft.com/office/drawing/2014/main" id="{0FD78ACA-2C60-E00A-A7F4-CA64330DF282}"/>
              </a:ext>
            </a:extLst>
          </p:cNvPr>
          <p:cNvPicPr>
            <a:picLocks noChangeAspect="1"/>
          </p:cNvPicPr>
          <p:nvPr/>
        </p:nvPicPr>
        <p:blipFill>
          <a:blip r:embed="rId2"/>
          <a:stretch>
            <a:fillRect/>
          </a:stretch>
        </p:blipFill>
        <p:spPr>
          <a:xfrm>
            <a:off x="3461047" y="743484"/>
            <a:ext cx="8390640" cy="5341122"/>
          </a:xfrm>
          <a:prstGeom prst="rect">
            <a:avLst/>
          </a:prstGeom>
        </p:spPr>
      </p:pic>
      <p:sp>
        <p:nvSpPr>
          <p:cNvPr id="7" name="Rectangle: Rounded Corners 6">
            <a:extLst>
              <a:ext uri="{FF2B5EF4-FFF2-40B4-BE49-F238E27FC236}">
                <a16:creationId xmlns:a16="http://schemas.microsoft.com/office/drawing/2014/main" id="{95E6E18D-A556-BB3C-CA1F-7793891E6B05}"/>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spTree>
    <p:extLst>
      <p:ext uri="{BB962C8B-B14F-4D97-AF65-F5344CB8AC3E}">
        <p14:creationId xmlns:p14="http://schemas.microsoft.com/office/powerpoint/2010/main" val="95497539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CCF02D2-9C2F-C84F-68F3-286EED9CA961}"/>
              </a:ext>
            </a:extLst>
          </p:cNvPr>
          <p:cNvSpPr/>
          <p:nvPr/>
        </p:nvSpPr>
        <p:spPr>
          <a:xfrm>
            <a:off x="81003" y="896282"/>
            <a:ext cx="3281585" cy="18298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kern="0" dirty="0" err="1">
                <a:effectLst/>
                <a:latin typeface="Times New Roman" panose="02020603050405020304" pitchFamily="18" charset="0"/>
                <a:ea typeface="Calibri" panose="020F0502020204030204" pitchFamily="34" charset="0"/>
              </a:rPr>
              <a:t>Chương</a:t>
            </a:r>
            <a:r>
              <a:rPr lang="en-US" sz="2000" kern="0" dirty="0">
                <a:effectLst/>
                <a:latin typeface="Times New Roman" panose="02020603050405020304" pitchFamily="18" charset="0"/>
                <a:ea typeface="Calibri" panose="020F0502020204030204" pitchFamily="34" charset="0"/>
              </a:rPr>
              <a:t> 3: </a:t>
            </a:r>
          </a:p>
          <a:p>
            <a:pPr algn="ctr"/>
            <a:r>
              <a:rPr lang="vi-VN" sz="2000" kern="0" dirty="0">
                <a:solidFill>
                  <a:srgbClr val="000000"/>
                </a:solidFill>
                <a:effectLst/>
                <a:latin typeface="Times New Roman" panose="02020603050405020304" pitchFamily="18" charset="0"/>
                <a:ea typeface="Calibri" panose="020F0502020204030204" pitchFamily="34" charset="0"/>
              </a:rPr>
              <a:t>THIẾT KẾ CHỨC NĂNG TRÊN GIAO DIỆN NGƯỜI DÙNG</a:t>
            </a:r>
            <a:endParaRPr lang="en-US" sz="2000" dirty="0">
              <a:effectLst/>
              <a:latin typeface="Times New Roman" panose="02020603050405020304" pitchFamily="18" charset="0"/>
              <a:ea typeface="Calibri" panose="020F0502020204030204" pitchFamily="34" charset="0"/>
            </a:endParaRPr>
          </a:p>
        </p:txBody>
      </p:sp>
      <p:sp>
        <p:nvSpPr>
          <p:cNvPr id="7" name="Oval 6">
            <a:extLst>
              <a:ext uri="{FF2B5EF4-FFF2-40B4-BE49-F238E27FC236}">
                <a16:creationId xmlns:a16="http://schemas.microsoft.com/office/drawing/2014/main" id="{771A396F-94F7-ED33-0E56-F7F9EFEC28E2}"/>
              </a:ext>
            </a:extLst>
          </p:cNvPr>
          <p:cNvSpPr/>
          <p:nvPr/>
        </p:nvSpPr>
        <p:spPr>
          <a:xfrm>
            <a:off x="214484" y="2991029"/>
            <a:ext cx="3014621" cy="282865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indent="0" algn="ctr">
              <a:lnSpc>
                <a:spcPct val="107000"/>
              </a:lnSpc>
              <a:spcBef>
                <a:spcPts val="0"/>
              </a:spcBef>
              <a:spcAft>
                <a:spcPts val="800"/>
              </a:spcAft>
            </a:pPr>
            <a:r>
              <a:rPr lang="en-US" sz="3200" kern="0" dirty="0" err="1">
                <a:effectLst/>
                <a:latin typeface="Times New Roman" panose="02020603050405020304" pitchFamily="18" charset="0"/>
                <a:ea typeface="Calibri" panose="020F0502020204030204" pitchFamily="34" charset="0"/>
              </a:rPr>
              <a:t>Chức</a:t>
            </a:r>
            <a:r>
              <a:rPr lang="en-US" sz="3200" kern="0" dirty="0">
                <a:effectLst/>
                <a:latin typeface="Times New Roman" panose="02020603050405020304" pitchFamily="18" charset="0"/>
                <a:ea typeface="Calibri" panose="020F0502020204030204" pitchFamily="34" charset="0"/>
              </a:rPr>
              <a:t> </a:t>
            </a:r>
            <a:r>
              <a:rPr lang="en-US" sz="3200" kern="0" dirty="0" err="1">
                <a:effectLst/>
                <a:latin typeface="Times New Roman" panose="02020603050405020304" pitchFamily="18" charset="0"/>
                <a:ea typeface="Calibri" panose="020F0502020204030204" pitchFamily="34" charset="0"/>
              </a:rPr>
              <a:t>năng</a:t>
            </a:r>
            <a:r>
              <a:rPr lang="en-US" sz="3200" kern="0" dirty="0">
                <a:effectLst/>
                <a:latin typeface="Times New Roman" panose="02020603050405020304" pitchFamily="18" charset="0"/>
                <a:ea typeface="Calibri" panose="020F0502020204030204" pitchFamily="34" charset="0"/>
              </a:rPr>
              <a:t> </a:t>
            </a:r>
          </a:p>
          <a:p>
            <a:pPr marL="0" marR="0" indent="0" algn="ctr">
              <a:lnSpc>
                <a:spcPct val="107000"/>
              </a:lnSpc>
              <a:spcBef>
                <a:spcPts val="0"/>
              </a:spcBef>
              <a:spcAft>
                <a:spcPts val="800"/>
              </a:spcAft>
            </a:pPr>
            <a:r>
              <a:rPr lang="en-US" sz="3200" kern="0" dirty="0" err="1">
                <a:effectLst/>
                <a:latin typeface="Times New Roman" panose="02020603050405020304" pitchFamily="18" charset="0"/>
                <a:ea typeface="Calibri" panose="020F0502020204030204" pitchFamily="34" charset="0"/>
              </a:rPr>
              <a:t>xoá</a:t>
            </a:r>
            <a:r>
              <a:rPr lang="en-US" sz="3200" kern="0" dirty="0">
                <a:effectLst/>
                <a:latin typeface="Times New Roman" panose="02020603050405020304" pitchFamily="18" charset="0"/>
                <a:ea typeface="Calibri" panose="020F0502020204030204" pitchFamily="34" charset="0"/>
              </a:rPr>
              <a:t> </a:t>
            </a:r>
          </a:p>
          <a:p>
            <a:pPr marL="0" marR="0" indent="0" algn="ctr">
              <a:lnSpc>
                <a:spcPct val="107000"/>
              </a:lnSpc>
              <a:spcBef>
                <a:spcPts val="0"/>
              </a:spcBef>
              <a:spcAft>
                <a:spcPts val="800"/>
              </a:spcAft>
            </a:pPr>
            <a:r>
              <a:rPr lang="en-US" sz="3200" kern="0" dirty="0" err="1">
                <a:effectLst/>
                <a:latin typeface="Times New Roman" panose="02020603050405020304" pitchFamily="18" charset="0"/>
                <a:ea typeface="Calibri" panose="020F0502020204030204" pitchFamily="34" charset="0"/>
              </a:rPr>
              <a:t>nhân</a:t>
            </a:r>
            <a:r>
              <a:rPr lang="en-US" sz="3200" kern="0" dirty="0">
                <a:effectLst/>
                <a:latin typeface="Times New Roman" panose="02020603050405020304" pitchFamily="18" charset="0"/>
                <a:ea typeface="Calibri" panose="020F0502020204030204" pitchFamily="34" charset="0"/>
              </a:rPr>
              <a:t> </a:t>
            </a:r>
            <a:r>
              <a:rPr lang="en-US" sz="3200" kern="0" dirty="0" err="1">
                <a:effectLst/>
                <a:latin typeface="Times New Roman" panose="02020603050405020304" pitchFamily="18" charset="0"/>
                <a:ea typeface="Calibri" panose="020F0502020204030204" pitchFamily="34" charset="0"/>
              </a:rPr>
              <a:t>viên</a:t>
            </a:r>
            <a:r>
              <a:rPr lang="en-US" sz="3200" kern="0" dirty="0">
                <a:effectLst/>
                <a:latin typeface="Times New Roman" panose="02020603050405020304" pitchFamily="18" charset="0"/>
                <a:ea typeface="Calibri" panose="020F0502020204030204" pitchFamily="34" charset="0"/>
              </a:rPr>
              <a:t> </a:t>
            </a:r>
            <a:endParaRPr lang="en-US" sz="9600" dirty="0">
              <a:effectLst/>
              <a:latin typeface="Times New Roman" panose="02020603050405020304" pitchFamily="18" charset="0"/>
              <a:ea typeface="Calibri" panose="020F0502020204030204" pitchFamily="34" charset="0"/>
            </a:endParaRPr>
          </a:p>
        </p:txBody>
      </p:sp>
      <p:pic>
        <p:nvPicPr>
          <p:cNvPr id="8" name="Picture 7" descr="Graphical user interface, application&#10;&#10;Description automatically generated">
            <a:extLst>
              <a:ext uri="{FF2B5EF4-FFF2-40B4-BE49-F238E27FC236}">
                <a16:creationId xmlns:a16="http://schemas.microsoft.com/office/drawing/2014/main" id="{9A5EEA13-F970-3847-1EF7-65122E2B8D6B}"/>
              </a:ext>
            </a:extLst>
          </p:cNvPr>
          <p:cNvPicPr>
            <a:picLocks noChangeAspect="1"/>
          </p:cNvPicPr>
          <p:nvPr/>
        </p:nvPicPr>
        <p:blipFill>
          <a:blip r:embed="rId2"/>
          <a:stretch>
            <a:fillRect/>
          </a:stretch>
        </p:blipFill>
        <p:spPr>
          <a:xfrm>
            <a:off x="3448939" y="772405"/>
            <a:ext cx="8378439" cy="5329292"/>
          </a:xfrm>
          <a:prstGeom prst="rect">
            <a:avLst/>
          </a:prstGeom>
        </p:spPr>
      </p:pic>
      <p:sp>
        <p:nvSpPr>
          <p:cNvPr id="9" name="Rectangle: Rounded Corners 8">
            <a:extLst>
              <a:ext uri="{FF2B5EF4-FFF2-40B4-BE49-F238E27FC236}">
                <a16:creationId xmlns:a16="http://schemas.microsoft.com/office/drawing/2014/main" id="{D921188E-702B-B6A1-522E-92FDDDC714EE}"/>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spTree>
    <p:extLst>
      <p:ext uri="{BB962C8B-B14F-4D97-AF65-F5344CB8AC3E}">
        <p14:creationId xmlns:p14="http://schemas.microsoft.com/office/powerpoint/2010/main" val="340504739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D1337B-C736-3B82-33F2-2A18E337C164}"/>
              </a:ext>
            </a:extLst>
          </p:cNvPr>
          <p:cNvSpPr>
            <a:spLocks noGrp="1"/>
          </p:cNvSpPr>
          <p:nvPr>
            <p:ph type="title"/>
          </p:nvPr>
        </p:nvSpPr>
        <p:spPr>
          <a:xfrm>
            <a:off x="252919" y="1123837"/>
            <a:ext cx="2947482" cy="4798399"/>
          </a:xfrm>
        </p:spPr>
        <p:txBody>
          <a:bodyPr>
            <a:normAutofit fontScale="90000"/>
          </a:bodyPr>
          <a:lstStyle/>
          <a:p>
            <a:pPr algn="ctr"/>
            <a:r>
              <a:rPr lang="en-US" dirty="0"/>
              <a:t>VIDEO DEMO </a:t>
            </a:r>
            <a:br>
              <a:rPr lang="en-US" dirty="0"/>
            </a:br>
            <a:r>
              <a:rPr lang="en-US" dirty="0"/>
              <a:t>VỀ GIAO DIỆN TRANG WEB</a:t>
            </a:r>
          </a:p>
        </p:txBody>
      </p:sp>
      <p:pic>
        <p:nvPicPr>
          <p:cNvPr id="4" name="Manage - Advance - Google Chrome 2023-07-10 11-25-37">
            <a:hlinkClick r:id="" action="ppaction://media"/>
            <a:extLst>
              <a:ext uri="{FF2B5EF4-FFF2-40B4-BE49-F238E27FC236}">
                <a16:creationId xmlns:a16="http://schemas.microsoft.com/office/drawing/2014/main" id="{3B191E25-0970-EF98-2C97-9A444431BE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7000"/>
            <a:ext cx="12192000" cy="6604000"/>
          </a:xfrm>
          <a:prstGeom prst="rect">
            <a:avLst/>
          </a:prstGeom>
        </p:spPr>
      </p:pic>
    </p:spTree>
    <p:extLst>
      <p:ext uri="{BB962C8B-B14F-4D97-AF65-F5344CB8AC3E}">
        <p14:creationId xmlns:p14="http://schemas.microsoft.com/office/powerpoint/2010/main" val="373114206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5" fill="hold" display="0">
                  <p:stCondLst>
                    <p:cond delay="indefinite"/>
                  </p:stCondLst>
                </p:cTn>
                <p:tgtEl>
                  <p:spTgt spid="4"/>
                </p:tgtEl>
              </p:cMediaNode>
            </p:video>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a:extLst>
              <a:ext uri="{FF2B5EF4-FFF2-40B4-BE49-F238E27FC236}">
                <a16:creationId xmlns:a16="http://schemas.microsoft.com/office/drawing/2014/main" id="{3DE58923-3510-60E0-A177-BC076A3F5B74}"/>
              </a:ext>
            </a:extLst>
          </p:cNvPr>
          <p:cNvSpPr/>
          <p:nvPr/>
        </p:nvSpPr>
        <p:spPr>
          <a:xfrm>
            <a:off x="0" y="1546789"/>
            <a:ext cx="3401226" cy="3461046"/>
          </a:xfrm>
          <a:prstGeom prst="pentago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a:lnSpc>
                <a:spcPct val="130000"/>
              </a:lnSpc>
              <a:spcBef>
                <a:spcPts val="600"/>
              </a:spcBef>
              <a:spcAft>
                <a:spcPts val="600"/>
              </a:spcAft>
            </a:pPr>
            <a:r>
              <a:rPr lang="en-US" sz="2400" b="1" dirty="0">
                <a:effectLst/>
                <a:latin typeface="Times New Roman" panose="02020603050405020304" pitchFamily="18" charset="0"/>
                <a:ea typeface="Calibri" panose="020F0502020204030204" pitchFamily="34" charset="0"/>
              </a:rPr>
              <a:t>KẾT QUẢ ĐÃ ĐẠT ĐƯỢC</a:t>
            </a:r>
            <a:endParaRPr lang="en-US" sz="2400" dirty="0">
              <a:effectLst/>
              <a:latin typeface="Times New Roman" panose="02020603050405020304" pitchFamily="18" charset="0"/>
              <a:ea typeface="Calibri" panose="020F0502020204030204" pitchFamily="34" charset="0"/>
            </a:endParaRPr>
          </a:p>
        </p:txBody>
      </p:sp>
      <p:sp>
        <p:nvSpPr>
          <p:cNvPr id="3" name="Text Placeholder 2">
            <a:extLst>
              <a:ext uri="{FF2B5EF4-FFF2-40B4-BE49-F238E27FC236}">
                <a16:creationId xmlns:a16="http://schemas.microsoft.com/office/drawing/2014/main" id="{A104E8F8-B81C-3138-3D82-B2448BE34C50}"/>
              </a:ext>
            </a:extLst>
          </p:cNvPr>
          <p:cNvSpPr>
            <a:spLocks noGrp="1"/>
          </p:cNvSpPr>
          <p:nvPr>
            <p:ph type="body" idx="1"/>
          </p:nvPr>
        </p:nvSpPr>
        <p:spPr>
          <a:xfrm>
            <a:off x="3537959" y="472155"/>
            <a:ext cx="8229600" cy="5913690"/>
          </a:xfrm>
        </p:spPr>
        <p:txBody>
          <a:bodyPr>
            <a:noAutofit/>
          </a:bodyPr>
          <a:lstStyle/>
          <a:p>
            <a:r>
              <a:rPr lang="en-US" sz="1400" b="1" dirty="0">
                <a:solidFill>
                  <a:srgbClr val="FFFF00"/>
                </a:solidFill>
              </a:rPr>
              <a:t>1. </a:t>
            </a:r>
            <a:r>
              <a:rPr lang="en-US" sz="1400" b="1" dirty="0" err="1">
                <a:solidFill>
                  <a:srgbClr val="FFFF00"/>
                </a:solidFill>
              </a:rPr>
              <a:t>Nắm</a:t>
            </a:r>
            <a:r>
              <a:rPr lang="en-US" sz="1400" b="1" dirty="0">
                <a:solidFill>
                  <a:srgbClr val="FFFF00"/>
                </a:solidFill>
              </a:rPr>
              <a:t> </a:t>
            </a:r>
            <a:r>
              <a:rPr lang="en-US" sz="1400" b="1" dirty="0" err="1">
                <a:solidFill>
                  <a:srgbClr val="FFFF00"/>
                </a:solidFill>
              </a:rPr>
              <a:t>vững</a:t>
            </a:r>
            <a:r>
              <a:rPr lang="en-US" sz="1400" b="1" dirty="0">
                <a:solidFill>
                  <a:srgbClr val="FFFF00"/>
                </a:solidFill>
              </a:rPr>
              <a:t> </a:t>
            </a:r>
            <a:r>
              <a:rPr lang="en-US" sz="1400" b="1" dirty="0" err="1">
                <a:solidFill>
                  <a:srgbClr val="FFFF00"/>
                </a:solidFill>
              </a:rPr>
              <a:t>kiến</a:t>
            </a:r>
            <a:r>
              <a:rPr lang="en-US" sz="1400" b="1" dirty="0">
                <a:solidFill>
                  <a:srgbClr val="FFFF00"/>
                </a:solidFill>
              </a:rPr>
              <a:t> </a:t>
            </a:r>
            <a:r>
              <a:rPr lang="en-US" sz="1400" b="1" dirty="0" err="1">
                <a:solidFill>
                  <a:srgbClr val="FFFF00"/>
                </a:solidFill>
              </a:rPr>
              <a:t>thức</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kỹ</a:t>
            </a:r>
            <a:r>
              <a:rPr lang="en-US" sz="1400" b="1" dirty="0">
                <a:solidFill>
                  <a:srgbClr val="FFFF00"/>
                </a:solidFill>
              </a:rPr>
              <a:t> </a:t>
            </a:r>
            <a:r>
              <a:rPr lang="en-US" sz="1400" b="1" dirty="0" err="1">
                <a:solidFill>
                  <a:srgbClr val="FFFF00"/>
                </a:solidFill>
              </a:rPr>
              <a:t>năng</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lĩnh</a:t>
            </a:r>
            <a:r>
              <a:rPr lang="en-US" sz="1400" b="1" dirty="0">
                <a:solidFill>
                  <a:srgbClr val="FFFF00"/>
                </a:solidFill>
              </a:rPr>
              <a:t> </a:t>
            </a:r>
            <a:r>
              <a:rPr lang="en-US" sz="1400" b="1" dirty="0" err="1">
                <a:solidFill>
                  <a:srgbClr val="FFFF00"/>
                </a:solidFill>
              </a:rPr>
              <a:t>vực</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r>
              <a:rPr lang="en-US" sz="1400" b="1" dirty="0" err="1">
                <a:solidFill>
                  <a:srgbClr val="FFFF00"/>
                </a:solidFill>
              </a:rPr>
              <a:t>chuyên</a:t>
            </a:r>
            <a:r>
              <a:rPr lang="en-US" sz="1400" b="1" dirty="0">
                <a:solidFill>
                  <a:srgbClr val="FFFF00"/>
                </a:solidFill>
              </a:rPr>
              <a:t> </a:t>
            </a:r>
            <a:r>
              <a:rPr lang="en-US" sz="1400" b="1" dirty="0" err="1">
                <a:solidFill>
                  <a:srgbClr val="FFFF00"/>
                </a:solidFill>
              </a:rPr>
              <a:t>ngành</a:t>
            </a:r>
            <a:r>
              <a:rPr lang="en-US" sz="1400" b="1" dirty="0">
                <a:solidFill>
                  <a:srgbClr val="FFFF00"/>
                </a:solidFill>
              </a:rPr>
              <a:t> tin </a:t>
            </a:r>
            <a:r>
              <a:rPr lang="en-US" sz="1400" b="1" dirty="0" err="1">
                <a:solidFill>
                  <a:srgbClr val="FFFF00"/>
                </a:solidFill>
              </a:rPr>
              <a:t>học</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a:t>
            </a:r>
          </a:p>
          <a:p>
            <a:br>
              <a:rPr lang="en-US" sz="1400" b="1" dirty="0">
                <a:solidFill>
                  <a:srgbClr val="FFFF00"/>
                </a:solidFill>
              </a:rPr>
            </a:br>
            <a:r>
              <a:rPr lang="en-US" sz="1400" b="1" dirty="0">
                <a:solidFill>
                  <a:srgbClr val="FFFF00"/>
                </a:solidFill>
              </a:rPr>
              <a:t>2. </a:t>
            </a:r>
            <a:r>
              <a:rPr lang="en-US" sz="1400" b="1" dirty="0" err="1">
                <a:solidFill>
                  <a:srgbClr val="FFFF00"/>
                </a:solidFill>
              </a:rPr>
              <a:t>Áp</a:t>
            </a:r>
            <a:r>
              <a:rPr lang="en-US" sz="1400" b="1" dirty="0">
                <a:solidFill>
                  <a:srgbClr val="FFFF00"/>
                </a:solidFill>
              </a:rPr>
              <a:t> </a:t>
            </a:r>
            <a:r>
              <a:rPr lang="en-US" sz="1400" b="1" dirty="0" err="1">
                <a:solidFill>
                  <a:srgbClr val="FFFF00"/>
                </a:solidFill>
              </a:rPr>
              <a:t>dụng</a:t>
            </a:r>
            <a:r>
              <a:rPr lang="en-US" sz="1400" b="1" dirty="0">
                <a:solidFill>
                  <a:srgbClr val="FFFF00"/>
                </a:solidFill>
              </a:rPr>
              <a:t> </a:t>
            </a:r>
            <a:r>
              <a:rPr lang="en-US" sz="1400" b="1" dirty="0" err="1">
                <a:solidFill>
                  <a:srgbClr val="FFFF00"/>
                </a:solidFill>
              </a:rPr>
              <a:t>được</a:t>
            </a:r>
            <a:r>
              <a:rPr lang="en-US" sz="1400" b="1" dirty="0">
                <a:solidFill>
                  <a:srgbClr val="FFFF00"/>
                </a:solidFill>
              </a:rPr>
              <a:t> </a:t>
            </a:r>
            <a:r>
              <a:rPr lang="en-US" sz="1400" b="1" dirty="0" err="1">
                <a:solidFill>
                  <a:srgbClr val="FFFF00"/>
                </a:solidFill>
              </a:rPr>
              <a:t>các</a:t>
            </a:r>
            <a:r>
              <a:rPr lang="en-US" sz="1400" b="1" dirty="0">
                <a:solidFill>
                  <a:srgbClr val="FFFF00"/>
                </a:solidFill>
              </a:rPr>
              <a:t> </a:t>
            </a:r>
            <a:r>
              <a:rPr lang="en-US" sz="1400" b="1" dirty="0" err="1">
                <a:solidFill>
                  <a:srgbClr val="FFFF00"/>
                </a:solidFill>
              </a:rPr>
              <a:t>ngôn</a:t>
            </a:r>
            <a:r>
              <a:rPr lang="en-US" sz="1400" b="1" dirty="0">
                <a:solidFill>
                  <a:srgbClr val="FFFF00"/>
                </a:solidFill>
              </a:rPr>
              <a:t> </a:t>
            </a:r>
            <a:r>
              <a:rPr lang="en-US" sz="1400" b="1" dirty="0" err="1">
                <a:solidFill>
                  <a:srgbClr val="FFFF00"/>
                </a:solidFill>
              </a:rPr>
              <a:t>ngữ</a:t>
            </a:r>
            <a:r>
              <a:rPr lang="en-US" sz="1400" b="1" dirty="0">
                <a:solidFill>
                  <a:srgbClr val="FFFF00"/>
                </a:solidFill>
              </a:rPr>
              <a:t> </a:t>
            </a:r>
            <a:r>
              <a:rPr lang="en-US" sz="1400" b="1" dirty="0" err="1">
                <a:solidFill>
                  <a:srgbClr val="FFFF00"/>
                </a:solidFill>
              </a:rPr>
              <a:t>lập</a:t>
            </a:r>
            <a:r>
              <a:rPr lang="en-US" sz="1400" b="1" dirty="0">
                <a:solidFill>
                  <a:srgbClr val="FFFF00"/>
                </a:solidFill>
              </a:rPr>
              <a:t> </a:t>
            </a:r>
            <a:r>
              <a:rPr lang="en-US" sz="1400" b="1" dirty="0" err="1">
                <a:solidFill>
                  <a:srgbClr val="FFFF00"/>
                </a:solidFill>
              </a:rPr>
              <a:t>trình</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cụ</a:t>
            </a:r>
            <a:r>
              <a:rPr lang="en-US" sz="1400" b="1" dirty="0">
                <a:solidFill>
                  <a:srgbClr val="FFFF00"/>
                </a:solidFill>
              </a:rPr>
              <a:t> </a:t>
            </a:r>
            <a:r>
              <a:rPr lang="en-US" sz="1400" b="1" dirty="0" err="1">
                <a:solidFill>
                  <a:srgbClr val="FFFF00"/>
                </a:solidFill>
              </a:rPr>
              <a:t>phát</a:t>
            </a:r>
            <a:r>
              <a:rPr lang="en-US" sz="1400" b="1" dirty="0">
                <a:solidFill>
                  <a:srgbClr val="FFFF00"/>
                </a:solidFill>
              </a:rPr>
              <a:t> </a:t>
            </a:r>
            <a:r>
              <a:rPr lang="en-US" sz="1400" b="1" dirty="0" err="1">
                <a:solidFill>
                  <a:srgbClr val="FFFF00"/>
                </a:solidFill>
              </a:rPr>
              <a:t>triển</a:t>
            </a:r>
            <a:r>
              <a:rPr lang="en-US" sz="1400" b="1" dirty="0">
                <a:solidFill>
                  <a:srgbClr val="FFFF00"/>
                </a:solidFill>
              </a:rPr>
              <a:t> </a:t>
            </a:r>
            <a:r>
              <a:rPr lang="en-US" sz="1400" b="1" dirty="0" err="1">
                <a:solidFill>
                  <a:srgbClr val="FFFF00"/>
                </a:solidFill>
              </a:rPr>
              <a:t>phần</a:t>
            </a:r>
            <a:r>
              <a:rPr lang="en-US" sz="1400" b="1" dirty="0">
                <a:solidFill>
                  <a:srgbClr val="FFFF00"/>
                </a:solidFill>
              </a:rPr>
              <a:t> </a:t>
            </a:r>
            <a:r>
              <a:rPr lang="en-US" sz="1400" b="1" dirty="0" err="1">
                <a:solidFill>
                  <a:srgbClr val="FFFF00"/>
                </a:solidFill>
              </a:rPr>
              <a:t>mềm</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xây</a:t>
            </a:r>
            <a:r>
              <a:rPr lang="en-US" sz="1400" b="1" dirty="0">
                <a:solidFill>
                  <a:srgbClr val="FFFF00"/>
                </a:solidFill>
              </a:rPr>
              <a:t> </a:t>
            </a:r>
            <a:r>
              <a:rPr lang="en-US" sz="1400" b="1" dirty="0" err="1">
                <a:solidFill>
                  <a:srgbClr val="FFFF00"/>
                </a:solidFill>
              </a:rPr>
              <a:t>dựng</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 </a:t>
            </a:r>
            <a:r>
              <a:rPr lang="en-US" sz="1400" b="1" dirty="0" err="1">
                <a:solidFill>
                  <a:srgbClr val="FFFF00"/>
                </a:solidFill>
              </a:rPr>
              <a:t>thực</a:t>
            </a:r>
            <a:r>
              <a:rPr lang="en-US" sz="1400" b="1" dirty="0">
                <a:solidFill>
                  <a:srgbClr val="FFFF00"/>
                </a:solidFill>
              </a:rPr>
              <a:t> </a:t>
            </a:r>
            <a:r>
              <a:rPr lang="en-US" sz="1400" b="1" dirty="0" err="1">
                <a:solidFill>
                  <a:srgbClr val="FFFF00"/>
                </a:solidFill>
              </a:rPr>
              <a:t>tế</a:t>
            </a:r>
            <a:r>
              <a:rPr lang="en-US" sz="1400" b="1" dirty="0">
                <a:solidFill>
                  <a:srgbClr val="FFFF00"/>
                </a:solidFill>
              </a:rPr>
              <a:t>.</a:t>
            </a:r>
          </a:p>
          <a:p>
            <a:br>
              <a:rPr lang="en-US" sz="1400" b="1" dirty="0">
                <a:solidFill>
                  <a:srgbClr val="FFFF00"/>
                </a:solidFill>
              </a:rPr>
            </a:br>
            <a:r>
              <a:rPr lang="en-US" sz="1400" b="1" dirty="0">
                <a:solidFill>
                  <a:srgbClr val="FFFF00"/>
                </a:solidFill>
              </a:rPr>
              <a:t>3. </a:t>
            </a:r>
            <a:r>
              <a:rPr lang="en-US" sz="1400" b="1" dirty="0" err="1">
                <a:solidFill>
                  <a:srgbClr val="FFFF00"/>
                </a:solidFill>
              </a:rPr>
              <a:t>Hiểu</a:t>
            </a:r>
            <a:r>
              <a:rPr lang="en-US" sz="1400" b="1" dirty="0">
                <a:solidFill>
                  <a:srgbClr val="FFFF00"/>
                </a:solidFill>
              </a:rPr>
              <a:t> </a:t>
            </a:r>
            <a:r>
              <a:rPr lang="en-US" sz="1400" b="1" dirty="0" err="1">
                <a:solidFill>
                  <a:srgbClr val="FFFF00"/>
                </a:solidFill>
              </a:rPr>
              <a:t>về</a:t>
            </a:r>
            <a:r>
              <a:rPr lang="en-US" sz="1400" b="1" dirty="0">
                <a:solidFill>
                  <a:srgbClr val="FFFF00"/>
                </a:solidFill>
              </a:rPr>
              <a:t> </a:t>
            </a:r>
            <a:r>
              <a:rPr lang="en-US" sz="1400" b="1" dirty="0" err="1">
                <a:solidFill>
                  <a:srgbClr val="FFFF00"/>
                </a:solidFill>
              </a:rPr>
              <a:t>quy</a:t>
            </a:r>
            <a:r>
              <a:rPr lang="en-US" sz="1400" b="1" dirty="0">
                <a:solidFill>
                  <a:srgbClr val="FFFF00"/>
                </a:solidFill>
              </a:rPr>
              <a:t> </a:t>
            </a:r>
            <a:r>
              <a:rPr lang="en-US" sz="1400" b="1" dirty="0" err="1">
                <a:solidFill>
                  <a:srgbClr val="FFFF00"/>
                </a:solidFill>
              </a:rPr>
              <a:t>trình</a:t>
            </a:r>
            <a:r>
              <a:rPr lang="en-US" sz="1400" b="1" dirty="0">
                <a:solidFill>
                  <a:srgbClr val="FFFF00"/>
                </a:solidFill>
              </a:rPr>
              <a:t> </a:t>
            </a:r>
            <a:r>
              <a:rPr lang="en-US" sz="1400" b="1" dirty="0" err="1">
                <a:solidFill>
                  <a:srgbClr val="FFFF00"/>
                </a:solidFill>
              </a:rPr>
              <a:t>phát</a:t>
            </a:r>
            <a:r>
              <a:rPr lang="en-US" sz="1400" b="1" dirty="0">
                <a:solidFill>
                  <a:srgbClr val="FFFF00"/>
                </a:solidFill>
              </a:rPr>
              <a:t> </a:t>
            </a:r>
            <a:r>
              <a:rPr lang="en-US" sz="1400" b="1" dirty="0" err="1">
                <a:solidFill>
                  <a:srgbClr val="FFFF00"/>
                </a:solidFill>
              </a:rPr>
              <a:t>triển</a:t>
            </a:r>
            <a:r>
              <a:rPr lang="en-US" sz="1400" b="1" dirty="0">
                <a:solidFill>
                  <a:srgbClr val="FFFF00"/>
                </a:solidFill>
              </a:rPr>
              <a:t> </a:t>
            </a:r>
            <a:r>
              <a:rPr lang="en-US" sz="1400" b="1" dirty="0" err="1">
                <a:solidFill>
                  <a:srgbClr val="FFFF00"/>
                </a:solidFill>
              </a:rPr>
              <a:t>phần</a:t>
            </a:r>
            <a:r>
              <a:rPr lang="en-US" sz="1400" b="1" dirty="0">
                <a:solidFill>
                  <a:srgbClr val="FFFF00"/>
                </a:solidFill>
              </a:rPr>
              <a:t> </a:t>
            </a:r>
            <a:r>
              <a:rPr lang="en-US" sz="1400" b="1" dirty="0" err="1">
                <a:solidFill>
                  <a:srgbClr val="FFFF00"/>
                </a:solidFill>
              </a:rPr>
              <a:t>mềm</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từ</a:t>
            </a:r>
            <a:r>
              <a:rPr lang="en-US" sz="1400" b="1" dirty="0">
                <a:solidFill>
                  <a:srgbClr val="FFFF00"/>
                </a:solidFill>
              </a:rPr>
              <a:t> </a:t>
            </a:r>
            <a:r>
              <a:rPr lang="en-US" sz="1400" b="1" dirty="0" err="1">
                <a:solidFill>
                  <a:srgbClr val="FFFF00"/>
                </a:solidFill>
              </a:rPr>
              <a:t>đó</a:t>
            </a:r>
            <a:r>
              <a:rPr lang="en-US" sz="1400" b="1" dirty="0">
                <a:solidFill>
                  <a:srgbClr val="FFFF00"/>
                </a:solidFill>
              </a:rPr>
              <a:t> </a:t>
            </a:r>
            <a:r>
              <a:rPr lang="en-US" sz="1400" b="1" dirty="0" err="1">
                <a:solidFill>
                  <a:srgbClr val="FFFF00"/>
                </a:solidFill>
              </a:rPr>
              <a:t>áp</a:t>
            </a:r>
            <a:r>
              <a:rPr lang="en-US" sz="1400" b="1" dirty="0">
                <a:solidFill>
                  <a:srgbClr val="FFFF00"/>
                </a:solidFill>
              </a:rPr>
              <a:t> </a:t>
            </a:r>
            <a:r>
              <a:rPr lang="en-US" sz="1400" b="1" dirty="0" err="1">
                <a:solidFill>
                  <a:srgbClr val="FFFF00"/>
                </a:solidFill>
              </a:rPr>
              <a:t>dụng</a:t>
            </a:r>
            <a:r>
              <a:rPr lang="en-US" sz="1400" b="1" dirty="0">
                <a:solidFill>
                  <a:srgbClr val="FFFF00"/>
                </a:solidFill>
              </a:rPr>
              <a:t> </a:t>
            </a:r>
            <a:r>
              <a:rPr lang="en-US" sz="1400" b="1" dirty="0" err="1">
                <a:solidFill>
                  <a:srgbClr val="FFFF00"/>
                </a:solidFill>
              </a:rPr>
              <a:t>được</a:t>
            </a:r>
            <a:r>
              <a:rPr lang="en-US" sz="1400" b="1" dirty="0">
                <a:solidFill>
                  <a:srgbClr val="FFFF00"/>
                </a:solidFill>
              </a:rPr>
              <a:t> </a:t>
            </a:r>
            <a:r>
              <a:rPr lang="en-US" sz="1400" b="1" dirty="0" err="1">
                <a:solidFill>
                  <a:srgbClr val="FFFF00"/>
                </a:solidFill>
              </a:rPr>
              <a:t>các</a:t>
            </a:r>
            <a:r>
              <a:rPr lang="en-US" sz="1400" b="1" dirty="0">
                <a:solidFill>
                  <a:srgbClr val="FFFF00"/>
                </a:solidFill>
              </a:rPr>
              <a:t> </a:t>
            </a:r>
            <a:r>
              <a:rPr lang="en-US" sz="1400" b="1" dirty="0" err="1">
                <a:solidFill>
                  <a:srgbClr val="FFFF00"/>
                </a:solidFill>
              </a:rPr>
              <a:t>phương</a:t>
            </a:r>
            <a:r>
              <a:rPr lang="en-US" sz="1400" b="1" dirty="0">
                <a:solidFill>
                  <a:srgbClr val="FFFF00"/>
                </a:solidFill>
              </a:rPr>
              <a:t> </a:t>
            </a:r>
            <a:r>
              <a:rPr lang="en-US" sz="1400" b="1" dirty="0" err="1">
                <a:solidFill>
                  <a:srgbClr val="FFFF00"/>
                </a:solidFill>
              </a:rPr>
              <a:t>pháp</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kỹ</a:t>
            </a:r>
            <a:r>
              <a:rPr lang="en-US" sz="1400" b="1" dirty="0">
                <a:solidFill>
                  <a:srgbClr val="FFFF00"/>
                </a:solidFill>
              </a:rPr>
              <a:t> </a:t>
            </a:r>
            <a:r>
              <a:rPr lang="en-US" sz="1400" b="1" dirty="0" err="1">
                <a:solidFill>
                  <a:srgbClr val="FFFF00"/>
                </a:solidFill>
              </a:rPr>
              <a:t>thuật</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xây</a:t>
            </a:r>
            <a:r>
              <a:rPr lang="en-US" sz="1400" b="1" dirty="0">
                <a:solidFill>
                  <a:srgbClr val="FFFF00"/>
                </a:solidFill>
              </a:rPr>
              <a:t> </a:t>
            </a:r>
            <a:r>
              <a:rPr lang="en-US" sz="1400" b="1" dirty="0" err="1">
                <a:solidFill>
                  <a:srgbClr val="FFFF00"/>
                </a:solidFill>
              </a:rPr>
              <a:t>dựng</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a:t>
            </a:r>
          </a:p>
          <a:p>
            <a:br>
              <a:rPr lang="en-US" sz="1400" b="1" dirty="0">
                <a:solidFill>
                  <a:srgbClr val="FFFF00"/>
                </a:solidFill>
              </a:rPr>
            </a:br>
            <a:r>
              <a:rPr lang="en-US" sz="1400" b="1" dirty="0">
                <a:solidFill>
                  <a:srgbClr val="FFFF00"/>
                </a:solidFill>
              </a:rPr>
              <a:t>4. </a:t>
            </a:r>
            <a:r>
              <a:rPr lang="en-US" sz="1400" b="1" dirty="0" err="1">
                <a:solidFill>
                  <a:srgbClr val="FFFF00"/>
                </a:solidFill>
              </a:rPr>
              <a:t>Có</a:t>
            </a:r>
            <a:r>
              <a:rPr lang="en-US" sz="1400" b="1" dirty="0">
                <a:solidFill>
                  <a:srgbClr val="FFFF00"/>
                </a:solidFill>
              </a:rPr>
              <a:t> </a:t>
            </a:r>
            <a:r>
              <a:rPr lang="en-US" sz="1400" b="1" dirty="0" err="1">
                <a:solidFill>
                  <a:srgbClr val="FFFF00"/>
                </a:solidFill>
              </a:rPr>
              <a:t>khả</a:t>
            </a:r>
            <a:r>
              <a:rPr lang="en-US" sz="1400" b="1" dirty="0">
                <a:solidFill>
                  <a:srgbClr val="FFFF00"/>
                </a:solidFill>
              </a:rPr>
              <a:t> </a:t>
            </a:r>
            <a:r>
              <a:rPr lang="en-US" sz="1400" b="1" dirty="0" err="1">
                <a:solidFill>
                  <a:srgbClr val="FFFF00"/>
                </a:solidFill>
              </a:rPr>
              <a:t>năng</a:t>
            </a:r>
            <a:r>
              <a:rPr lang="en-US" sz="1400" b="1" dirty="0">
                <a:solidFill>
                  <a:srgbClr val="FFFF00"/>
                </a:solidFill>
              </a:rPr>
              <a:t> </a:t>
            </a:r>
            <a:r>
              <a:rPr lang="en-US" sz="1400" b="1" dirty="0" err="1">
                <a:solidFill>
                  <a:srgbClr val="FFFF00"/>
                </a:solidFill>
              </a:rPr>
              <a:t>phân</a:t>
            </a:r>
            <a:r>
              <a:rPr lang="en-US" sz="1400" b="1" dirty="0">
                <a:solidFill>
                  <a:srgbClr val="FFFF00"/>
                </a:solidFill>
              </a:rPr>
              <a:t> </a:t>
            </a:r>
            <a:r>
              <a:rPr lang="en-US" sz="1400" b="1" dirty="0" err="1">
                <a:solidFill>
                  <a:srgbClr val="FFFF00"/>
                </a:solidFill>
              </a:rPr>
              <a:t>tích</a:t>
            </a:r>
            <a:r>
              <a:rPr lang="en-US" sz="1400" b="1" dirty="0">
                <a:solidFill>
                  <a:srgbClr val="FFFF00"/>
                </a:solidFill>
              </a:rPr>
              <a:t>, </a:t>
            </a:r>
            <a:r>
              <a:rPr lang="en-US" sz="1400" b="1" dirty="0" err="1">
                <a:solidFill>
                  <a:srgbClr val="FFFF00"/>
                </a:solidFill>
              </a:rPr>
              <a:t>thiết</a:t>
            </a:r>
            <a:r>
              <a:rPr lang="en-US" sz="1400" b="1" dirty="0">
                <a:solidFill>
                  <a:srgbClr val="FFFF00"/>
                </a:solidFill>
              </a:rPr>
              <a:t> </a:t>
            </a:r>
            <a:r>
              <a:rPr lang="en-US" sz="1400" b="1" dirty="0" err="1">
                <a:solidFill>
                  <a:srgbClr val="FFFF00"/>
                </a:solidFill>
              </a:rPr>
              <a:t>kế</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triển</a:t>
            </a:r>
            <a:r>
              <a:rPr lang="en-US" sz="1400" b="1" dirty="0">
                <a:solidFill>
                  <a:srgbClr val="FFFF00"/>
                </a:solidFill>
              </a:rPr>
              <a:t> </a:t>
            </a:r>
            <a:r>
              <a:rPr lang="en-US" sz="1400" b="1" dirty="0" err="1">
                <a:solidFill>
                  <a:srgbClr val="FFFF00"/>
                </a:solidFill>
              </a:rPr>
              <a:t>khai</a:t>
            </a:r>
            <a:r>
              <a:rPr lang="en-US" sz="1400" b="1" dirty="0">
                <a:solidFill>
                  <a:srgbClr val="FFFF00"/>
                </a:solidFill>
              </a:rPr>
              <a:t> </a:t>
            </a:r>
            <a:r>
              <a:rPr lang="en-US" sz="1400" b="1" dirty="0" err="1">
                <a:solidFill>
                  <a:srgbClr val="FFFF00"/>
                </a:solidFill>
              </a:rPr>
              <a:t>hệ</a:t>
            </a:r>
            <a:r>
              <a:rPr lang="en-US" sz="1400" b="1" dirty="0">
                <a:solidFill>
                  <a:srgbClr val="FFFF00"/>
                </a:solidFill>
              </a:rPr>
              <a:t> </a:t>
            </a:r>
            <a:r>
              <a:rPr lang="en-US" sz="1400" b="1" dirty="0" err="1">
                <a:solidFill>
                  <a:srgbClr val="FFFF00"/>
                </a:solidFill>
              </a:rPr>
              <a:t>thống</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a:t>
            </a:r>
          </a:p>
          <a:p>
            <a:br>
              <a:rPr lang="en-US" sz="1400" b="1" dirty="0">
                <a:solidFill>
                  <a:srgbClr val="FFFF00"/>
                </a:solidFill>
              </a:rPr>
            </a:br>
            <a:r>
              <a:rPr lang="en-US" sz="1400" b="1" dirty="0">
                <a:solidFill>
                  <a:srgbClr val="FFFF00"/>
                </a:solidFill>
              </a:rPr>
              <a:t>5. </a:t>
            </a:r>
            <a:r>
              <a:rPr lang="en-US" sz="1400" b="1" dirty="0" err="1">
                <a:solidFill>
                  <a:srgbClr val="FFFF00"/>
                </a:solidFill>
              </a:rPr>
              <a:t>Có</a:t>
            </a:r>
            <a:r>
              <a:rPr lang="en-US" sz="1400" b="1" dirty="0">
                <a:solidFill>
                  <a:srgbClr val="FFFF00"/>
                </a:solidFill>
              </a:rPr>
              <a:t> </a:t>
            </a:r>
            <a:r>
              <a:rPr lang="en-US" sz="1400" b="1" dirty="0" err="1">
                <a:solidFill>
                  <a:srgbClr val="FFFF00"/>
                </a:solidFill>
              </a:rPr>
              <a:t>khả</a:t>
            </a:r>
            <a:r>
              <a:rPr lang="en-US" sz="1400" b="1" dirty="0">
                <a:solidFill>
                  <a:srgbClr val="FFFF00"/>
                </a:solidFill>
              </a:rPr>
              <a:t> </a:t>
            </a:r>
            <a:r>
              <a:rPr lang="en-US" sz="1400" b="1" dirty="0" err="1">
                <a:solidFill>
                  <a:srgbClr val="FFFF00"/>
                </a:solidFill>
              </a:rPr>
              <a:t>năng</a:t>
            </a:r>
            <a:r>
              <a:rPr lang="en-US" sz="1400" b="1" dirty="0">
                <a:solidFill>
                  <a:srgbClr val="FFFF00"/>
                </a:solidFill>
              </a:rPr>
              <a:t> </a:t>
            </a:r>
            <a:r>
              <a:rPr lang="en-US" sz="1400" b="1" dirty="0" err="1">
                <a:solidFill>
                  <a:srgbClr val="FFFF00"/>
                </a:solidFill>
              </a:rPr>
              <a:t>làm</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độc</a:t>
            </a:r>
            <a:r>
              <a:rPr lang="en-US" sz="1400" b="1" dirty="0">
                <a:solidFill>
                  <a:srgbClr val="FFFF00"/>
                </a:solidFill>
              </a:rPr>
              <a:t> </a:t>
            </a:r>
            <a:r>
              <a:rPr lang="en-US" sz="1400" b="1" dirty="0" err="1">
                <a:solidFill>
                  <a:srgbClr val="FFFF00"/>
                </a:solidFill>
              </a:rPr>
              <a:t>lập</a:t>
            </a:r>
            <a:r>
              <a:rPr lang="en-US" sz="1400" b="1" dirty="0">
                <a:solidFill>
                  <a:srgbClr val="FFFF00"/>
                </a:solidFill>
              </a:rPr>
              <a:t> </a:t>
            </a:r>
            <a:r>
              <a:rPr lang="en-US" sz="1400" b="1" dirty="0" err="1">
                <a:solidFill>
                  <a:srgbClr val="FFFF00"/>
                </a:solidFill>
              </a:rPr>
              <a:t>hoặc</a:t>
            </a:r>
            <a:r>
              <a:rPr lang="en-US" sz="1400" b="1" dirty="0">
                <a:solidFill>
                  <a:srgbClr val="FFFF00"/>
                </a:solidFill>
              </a:rPr>
              <a:t> </a:t>
            </a:r>
            <a:r>
              <a:rPr lang="en-US" sz="1400" b="1" dirty="0" err="1">
                <a:solidFill>
                  <a:srgbClr val="FFFF00"/>
                </a:solidFill>
              </a:rPr>
              <a:t>nhóm</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môi</a:t>
            </a:r>
            <a:r>
              <a:rPr lang="en-US" sz="1400" b="1" dirty="0">
                <a:solidFill>
                  <a:srgbClr val="FFFF00"/>
                </a:solidFill>
              </a:rPr>
              <a:t> </a:t>
            </a:r>
            <a:r>
              <a:rPr lang="en-US" sz="1400" b="1" dirty="0" err="1">
                <a:solidFill>
                  <a:srgbClr val="FFFF00"/>
                </a:solidFill>
              </a:rPr>
              <a:t>trường</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nghiệp</a:t>
            </a:r>
            <a:r>
              <a:rPr lang="en-US" sz="1400" b="1" dirty="0">
                <a:solidFill>
                  <a:srgbClr val="FFFF00"/>
                </a:solidFill>
              </a:rPr>
              <a:t> </a:t>
            </a:r>
            <a:r>
              <a:rPr lang="en-US" sz="1400" b="1" dirty="0" err="1">
                <a:solidFill>
                  <a:srgbClr val="FFFF00"/>
                </a:solidFill>
              </a:rPr>
              <a:t>thực</a:t>
            </a:r>
            <a:r>
              <a:rPr lang="en-US" sz="1400" b="1" dirty="0">
                <a:solidFill>
                  <a:srgbClr val="FFFF00"/>
                </a:solidFill>
              </a:rPr>
              <a:t> </a:t>
            </a:r>
            <a:r>
              <a:rPr lang="en-US" sz="1400" b="1" dirty="0" err="1">
                <a:solidFill>
                  <a:srgbClr val="FFFF00"/>
                </a:solidFill>
              </a:rPr>
              <a:t>tế</a:t>
            </a:r>
            <a:r>
              <a:rPr lang="en-US" sz="1400" b="1" dirty="0">
                <a:solidFill>
                  <a:srgbClr val="FFFF00"/>
                </a:solidFill>
              </a:rPr>
              <a:t>.</a:t>
            </a:r>
          </a:p>
          <a:p>
            <a:br>
              <a:rPr lang="en-US" sz="1400" b="1" dirty="0">
                <a:solidFill>
                  <a:srgbClr val="FFFF00"/>
                </a:solidFill>
              </a:rPr>
            </a:br>
            <a:r>
              <a:rPr lang="en-US" sz="1400" b="1" dirty="0">
                <a:solidFill>
                  <a:srgbClr val="FFFF00"/>
                </a:solidFill>
              </a:rPr>
              <a:t>6. Giao </a:t>
            </a:r>
            <a:r>
              <a:rPr lang="en-US" sz="1400" b="1" dirty="0" err="1">
                <a:solidFill>
                  <a:srgbClr val="FFFF00"/>
                </a:solidFill>
              </a:rPr>
              <a:t>tiếp</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làm</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hiệu</a:t>
            </a:r>
            <a:r>
              <a:rPr lang="en-US" sz="1400" b="1" dirty="0">
                <a:solidFill>
                  <a:srgbClr val="FFFF00"/>
                </a:solidFill>
              </a:rPr>
              <a:t> </a:t>
            </a:r>
            <a:r>
              <a:rPr lang="en-US" sz="1400" b="1" dirty="0" err="1">
                <a:solidFill>
                  <a:srgbClr val="FFFF00"/>
                </a:solidFill>
              </a:rPr>
              <a:t>quả</a:t>
            </a:r>
            <a:r>
              <a:rPr lang="en-US" sz="1400" b="1" dirty="0">
                <a:solidFill>
                  <a:srgbClr val="FFFF00"/>
                </a:solidFill>
              </a:rPr>
              <a:t> </a:t>
            </a:r>
            <a:r>
              <a:rPr lang="en-US" sz="1400" b="1" dirty="0" err="1">
                <a:solidFill>
                  <a:srgbClr val="FFFF00"/>
                </a:solidFill>
              </a:rPr>
              <a:t>với</a:t>
            </a:r>
            <a:r>
              <a:rPr lang="en-US" sz="1400" b="1" dirty="0">
                <a:solidFill>
                  <a:srgbClr val="FFFF00"/>
                </a:solidFill>
              </a:rPr>
              <a:t> </a:t>
            </a:r>
            <a:r>
              <a:rPr lang="en-US" sz="1400" b="1" dirty="0" err="1">
                <a:solidFill>
                  <a:srgbClr val="FFFF00"/>
                </a:solidFill>
              </a:rPr>
              <a:t>đồng</a:t>
            </a:r>
            <a:r>
              <a:rPr lang="en-US" sz="1400" b="1" dirty="0">
                <a:solidFill>
                  <a:srgbClr val="FFFF00"/>
                </a:solidFill>
              </a:rPr>
              <a:t> </a:t>
            </a:r>
            <a:r>
              <a:rPr lang="en-US" sz="1400" b="1" dirty="0" err="1">
                <a:solidFill>
                  <a:srgbClr val="FFFF00"/>
                </a:solidFill>
              </a:rPr>
              <a:t>nghiệp</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khách</a:t>
            </a:r>
            <a:r>
              <a:rPr lang="en-US" sz="1400" b="1" dirty="0">
                <a:solidFill>
                  <a:srgbClr val="FFFF00"/>
                </a:solidFill>
              </a:rPr>
              <a:t> </a:t>
            </a:r>
            <a:r>
              <a:rPr lang="en-US" sz="1400" b="1" dirty="0" err="1">
                <a:solidFill>
                  <a:srgbClr val="FFFF00"/>
                </a:solidFill>
              </a:rPr>
              <a:t>hàng</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dự</a:t>
            </a:r>
            <a:r>
              <a:rPr lang="en-US" sz="1400" b="1" dirty="0">
                <a:solidFill>
                  <a:srgbClr val="FFFF00"/>
                </a:solidFill>
              </a:rPr>
              <a:t> </a:t>
            </a:r>
            <a:r>
              <a:rPr lang="en-US" sz="1400" b="1" dirty="0" err="1">
                <a:solidFill>
                  <a:srgbClr val="FFFF00"/>
                </a:solidFill>
              </a:rPr>
              <a:t>án</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a:t>
            </a:r>
          </a:p>
          <a:p>
            <a:br>
              <a:rPr lang="en-US" sz="1400" b="1" dirty="0">
                <a:solidFill>
                  <a:srgbClr val="FFFF00"/>
                </a:solidFill>
              </a:rPr>
            </a:br>
            <a:r>
              <a:rPr lang="en-US" sz="1400" b="1" dirty="0">
                <a:solidFill>
                  <a:srgbClr val="FFFF00"/>
                </a:solidFill>
              </a:rPr>
              <a:t>7. </a:t>
            </a:r>
            <a:r>
              <a:rPr lang="en-US" sz="1400" b="1" dirty="0" err="1">
                <a:solidFill>
                  <a:srgbClr val="FFFF00"/>
                </a:solidFill>
              </a:rPr>
              <a:t>Có</a:t>
            </a:r>
            <a:r>
              <a:rPr lang="en-US" sz="1400" b="1" dirty="0">
                <a:solidFill>
                  <a:srgbClr val="FFFF00"/>
                </a:solidFill>
              </a:rPr>
              <a:t> </a:t>
            </a:r>
            <a:r>
              <a:rPr lang="en-US" sz="1400" b="1" dirty="0" err="1">
                <a:solidFill>
                  <a:srgbClr val="FFFF00"/>
                </a:solidFill>
              </a:rPr>
              <a:t>khả</a:t>
            </a:r>
            <a:r>
              <a:rPr lang="en-US" sz="1400" b="1" dirty="0">
                <a:solidFill>
                  <a:srgbClr val="FFFF00"/>
                </a:solidFill>
              </a:rPr>
              <a:t> </a:t>
            </a:r>
            <a:r>
              <a:rPr lang="en-US" sz="1400" b="1" dirty="0" err="1">
                <a:solidFill>
                  <a:srgbClr val="FFFF00"/>
                </a:solidFill>
              </a:rPr>
              <a:t>năng</a:t>
            </a:r>
            <a:r>
              <a:rPr lang="en-US" sz="1400" b="1" dirty="0">
                <a:solidFill>
                  <a:srgbClr val="FFFF00"/>
                </a:solidFill>
              </a:rPr>
              <a:t> </a:t>
            </a:r>
            <a:r>
              <a:rPr lang="en-US" sz="1400" b="1" dirty="0" err="1">
                <a:solidFill>
                  <a:srgbClr val="FFFF00"/>
                </a:solidFill>
              </a:rPr>
              <a:t>đưa</a:t>
            </a:r>
            <a:r>
              <a:rPr lang="en-US" sz="1400" b="1" dirty="0">
                <a:solidFill>
                  <a:srgbClr val="FFFF00"/>
                </a:solidFill>
              </a:rPr>
              <a:t> </a:t>
            </a:r>
            <a:r>
              <a:rPr lang="en-US" sz="1400" b="1" dirty="0" err="1">
                <a:solidFill>
                  <a:srgbClr val="FFFF00"/>
                </a:solidFill>
              </a:rPr>
              <a:t>ra</a:t>
            </a:r>
            <a:r>
              <a:rPr lang="en-US" sz="1400" b="1" dirty="0">
                <a:solidFill>
                  <a:srgbClr val="FFFF00"/>
                </a:solidFill>
              </a:rPr>
              <a:t> </a:t>
            </a:r>
            <a:r>
              <a:rPr lang="en-US" sz="1400" b="1" dirty="0" err="1">
                <a:solidFill>
                  <a:srgbClr val="FFFF00"/>
                </a:solidFill>
              </a:rPr>
              <a:t>giải</a:t>
            </a:r>
            <a:r>
              <a:rPr lang="en-US" sz="1400" b="1" dirty="0">
                <a:solidFill>
                  <a:srgbClr val="FFFF00"/>
                </a:solidFill>
              </a:rPr>
              <a:t> </a:t>
            </a:r>
            <a:r>
              <a:rPr lang="en-US" sz="1400" b="1" dirty="0" err="1">
                <a:solidFill>
                  <a:srgbClr val="FFFF00"/>
                </a:solidFill>
              </a:rPr>
              <a:t>pháp</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r>
              <a:rPr lang="en-US" sz="1400" b="1" dirty="0" err="1">
                <a:solidFill>
                  <a:srgbClr val="FFFF00"/>
                </a:solidFill>
              </a:rPr>
              <a:t>sáng</a:t>
            </a:r>
            <a:r>
              <a:rPr lang="en-US" sz="1400" b="1" dirty="0">
                <a:solidFill>
                  <a:srgbClr val="FFFF00"/>
                </a:solidFill>
              </a:rPr>
              <a:t> </a:t>
            </a:r>
            <a:r>
              <a:rPr lang="en-US" sz="1400" b="1" dirty="0" err="1">
                <a:solidFill>
                  <a:srgbClr val="FFFF00"/>
                </a:solidFill>
              </a:rPr>
              <a:t>tạo</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 </a:t>
            </a:r>
            <a:r>
              <a:rPr lang="en-US" sz="1400" b="1" dirty="0" err="1">
                <a:solidFill>
                  <a:srgbClr val="FFFF00"/>
                </a:solidFill>
              </a:rPr>
              <a:t>chúng</a:t>
            </a:r>
            <a:r>
              <a:rPr lang="en-US" sz="1400" b="1" dirty="0">
                <a:solidFill>
                  <a:srgbClr val="FFFF00"/>
                </a:solidFill>
              </a:rPr>
              <a:t> </a:t>
            </a:r>
            <a:r>
              <a:rPr lang="en-US" sz="1400" b="1" dirty="0" err="1">
                <a:solidFill>
                  <a:srgbClr val="FFFF00"/>
                </a:solidFill>
              </a:rPr>
              <a:t>vào</a:t>
            </a:r>
            <a:r>
              <a:rPr lang="en-US" sz="1400" b="1" dirty="0">
                <a:solidFill>
                  <a:srgbClr val="FFFF00"/>
                </a:solidFill>
              </a:rPr>
              <a:t> </a:t>
            </a:r>
            <a:r>
              <a:rPr lang="en-US" sz="1400" b="1" dirty="0" err="1">
                <a:solidFill>
                  <a:srgbClr val="FFFF00"/>
                </a:solidFill>
              </a:rPr>
              <a:t>thực</a:t>
            </a:r>
            <a:r>
              <a:rPr lang="en-US" sz="1400" b="1" dirty="0">
                <a:solidFill>
                  <a:srgbClr val="FFFF00"/>
                </a:solidFill>
              </a:rPr>
              <a:t> </a:t>
            </a:r>
            <a:r>
              <a:rPr lang="en-US" sz="1400" b="1" dirty="0" err="1">
                <a:solidFill>
                  <a:srgbClr val="FFFF00"/>
                </a:solidFill>
              </a:rPr>
              <a:t>tế</a:t>
            </a:r>
            <a:r>
              <a:rPr lang="en-US" sz="1400" b="1" dirty="0">
                <a:solidFill>
                  <a:srgbClr val="FFFF00"/>
                </a:solidFill>
              </a:rPr>
              <a:t>.</a:t>
            </a:r>
          </a:p>
          <a:p>
            <a:br>
              <a:rPr lang="en-US" sz="1400" b="1" dirty="0">
                <a:solidFill>
                  <a:srgbClr val="FFFF00"/>
                </a:solidFill>
              </a:rPr>
            </a:br>
            <a:r>
              <a:rPr lang="en-US" sz="1400" b="1" dirty="0">
                <a:solidFill>
                  <a:srgbClr val="FFFF00"/>
                </a:solidFill>
              </a:rPr>
              <a:t>8. </a:t>
            </a:r>
            <a:r>
              <a:rPr lang="en-US" sz="1400" b="1" dirty="0" err="1">
                <a:solidFill>
                  <a:srgbClr val="FFFF00"/>
                </a:solidFill>
              </a:rPr>
              <a:t>Xây</a:t>
            </a:r>
            <a:r>
              <a:rPr lang="en-US" sz="1400" b="1" dirty="0">
                <a:solidFill>
                  <a:srgbClr val="FFFF00"/>
                </a:solidFill>
              </a:rPr>
              <a:t> </a:t>
            </a:r>
            <a:r>
              <a:rPr lang="en-US" sz="1400" b="1" dirty="0" err="1">
                <a:solidFill>
                  <a:srgbClr val="FFFF00"/>
                </a:solidFill>
              </a:rPr>
              <a:t>dựng</a:t>
            </a:r>
            <a:r>
              <a:rPr lang="en-US" sz="1400" b="1" dirty="0">
                <a:solidFill>
                  <a:srgbClr val="FFFF00"/>
                </a:solidFill>
              </a:rPr>
              <a:t> </a:t>
            </a:r>
            <a:r>
              <a:rPr lang="en-US" sz="1400" b="1" dirty="0" err="1">
                <a:solidFill>
                  <a:srgbClr val="FFFF00"/>
                </a:solidFill>
              </a:rPr>
              <a:t>được</a:t>
            </a:r>
            <a:r>
              <a:rPr lang="en-US" sz="1400" b="1" dirty="0">
                <a:solidFill>
                  <a:srgbClr val="FFFF00"/>
                </a:solidFill>
              </a:rPr>
              <a:t> </a:t>
            </a:r>
            <a:r>
              <a:rPr lang="en-US" sz="1400" b="1" dirty="0" err="1">
                <a:solidFill>
                  <a:srgbClr val="FFFF00"/>
                </a:solidFill>
              </a:rPr>
              <a:t>danh</a:t>
            </a:r>
            <a:r>
              <a:rPr lang="en-US" sz="1400" b="1" dirty="0">
                <a:solidFill>
                  <a:srgbClr val="FFFF00"/>
                </a:solidFill>
              </a:rPr>
              <a:t> </a:t>
            </a:r>
            <a:r>
              <a:rPr lang="en-US" sz="1400" b="1" dirty="0" err="1">
                <a:solidFill>
                  <a:srgbClr val="FFFF00"/>
                </a:solidFill>
              </a:rPr>
              <a:t>mục</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kỹ</a:t>
            </a:r>
            <a:r>
              <a:rPr lang="en-US" sz="1400" b="1" dirty="0">
                <a:solidFill>
                  <a:srgbClr val="FFFF00"/>
                </a:solidFill>
              </a:rPr>
              <a:t> </a:t>
            </a:r>
            <a:r>
              <a:rPr lang="en-US" sz="1400" b="1" dirty="0" err="1">
                <a:solidFill>
                  <a:srgbClr val="FFFF00"/>
                </a:solidFill>
              </a:rPr>
              <a:t>năng</a:t>
            </a:r>
            <a:r>
              <a:rPr lang="en-US" sz="1400" b="1" dirty="0">
                <a:solidFill>
                  <a:srgbClr val="FFFF00"/>
                </a:solidFill>
              </a:rPr>
              <a:t> </a:t>
            </a:r>
            <a:r>
              <a:rPr lang="en-US" sz="1400" b="1" dirty="0" err="1">
                <a:solidFill>
                  <a:srgbClr val="FFFF00"/>
                </a:solidFill>
              </a:rPr>
              <a:t>cần</a:t>
            </a:r>
            <a:r>
              <a:rPr lang="en-US" sz="1400" b="1" dirty="0">
                <a:solidFill>
                  <a:srgbClr val="FFFF00"/>
                </a:solidFill>
              </a:rPr>
              <a:t> </a:t>
            </a:r>
            <a:r>
              <a:rPr lang="en-US" sz="1400" b="1" dirty="0" err="1">
                <a:solidFill>
                  <a:srgbClr val="FFFF00"/>
                </a:solidFill>
              </a:rPr>
              <a:t>thiết</a:t>
            </a:r>
            <a:r>
              <a:rPr lang="en-US" sz="1400" b="1" dirty="0">
                <a:solidFill>
                  <a:srgbClr val="FFFF00"/>
                </a:solidFill>
              </a:rPr>
              <a:t> </a:t>
            </a:r>
            <a:r>
              <a:rPr lang="en-US" sz="1400" b="1" dirty="0" err="1">
                <a:solidFill>
                  <a:srgbClr val="FFFF00"/>
                </a:solidFill>
              </a:rPr>
              <a:t>để</a:t>
            </a:r>
            <a:r>
              <a:rPr lang="en-US" sz="1400" b="1" dirty="0">
                <a:solidFill>
                  <a:srgbClr val="FFFF00"/>
                </a:solidFill>
              </a:rPr>
              <a:t> </a:t>
            </a:r>
            <a:r>
              <a:rPr lang="en-US" sz="1400" b="1" dirty="0" err="1">
                <a:solidFill>
                  <a:srgbClr val="FFFF00"/>
                </a:solidFill>
              </a:rPr>
              <a:t>tìm</a:t>
            </a:r>
            <a:r>
              <a:rPr lang="en-US" sz="1400" b="1" dirty="0">
                <a:solidFill>
                  <a:srgbClr val="FFFF00"/>
                </a:solidFill>
              </a:rPr>
              <a:t> </a:t>
            </a:r>
            <a:r>
              <a:rPr lang="en-US" sz="1400" b="1" dirty="0" err="1">
                <a:solidFill>
                  <a:srgbClr val="FFFF00"/>
                </a:solidFill>
              </a:rPr>
              <a:t>kiếm</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làm</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lĩnh</a:t>
            </a:r>
            <a:r>
              <a:rPr lang="en-US" sz="1400" b="1" dirty="0">
                <a:solidFill>
                  <a:srgbClr val="FFFF00"/>
                </a:solidFill>
              </a:rPr>
              <a:t> </a:t>
            </a:r>
            <a:r>
              <a:rPr lang="en-US" sz="1400" b="1" dirty="0" err="1">
                <a:solidFill>
                  <a:srgbClr val="FFFF00"/>
                </a:solidFill>
              </a:rPr>
              <a:t>vực</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r>
              <a:rPr lang="en-US" sz="1400" b="1" dirty="0" err="1">
                <a:solidFill>
                  <a:srgbClr val="FFFF00"/>
                </a:solidFill>
              </a:rPr>
              <a:t>chuyên</a:t>
            </a:r>
            <a:r>
              <a:rPr lang="en-US" sz="1400" b="1" dirty="0">
                <a:solidFill>
                  <a:srgbClr val="FFFF00"/>
                </a:solidFill>
              </a:rPr>
              <a:t> </a:t>
            </a:r>
            <a:r>
              <a:rPr lang="en-US" sz="1400" b="1" dirty="0" err="1">
                <a:solidFill>
                  <a:srgbClr val="FFFF00"/>
                </a:solidFill>
              </a:rPr>
              <a:t>ngành</a:t>
            </a:r>
            <a:r>
              <a:rPr lang="en-US" sz="1400" b="1" dirty="0">
                <a:solidFill>
                  <a:srgbClr val="FFFF00"/>
                </a:solidFill>
              </a:rPr>
              <a:t> tin </a:t>
            </a:r>
            <a:r>
              <a:rPr lang="en-US" sz="1400" b="1" dirty="0" err="1">
                <a:solidFill>
                  <a:srgbClr val="FFFF00"/>
                </a:solidFill>
              </a:rPr>
              <a:t>học</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a:t>
            </a:r>
          </a:p>
          <a:p>
            <a:br>
              <a:rPr lang="en-US" sz="1400" b="1" dirty="0">
                <a:solidFill>
                  <a:srgbClr val="FFFF00"/>
                </a:solidFill>
              </a:rPr>
            </a:br>
            <a:r>
              <a:rPr lang="en-US" sz="1400" b="1" dirty="0">
                <a:solidFill>
                  <a:srgbClr val="FFFF00"/>
                </a:solidFill>
              </a:rPr>
              <a:t>9. </a:t>
            </a:r>
            <a:r>
              <a:rPr lang="en-US" sz="1400" b="1" dirty="0" err="1">
                <a:solidFill>
                  <a:srgbClr val="FFFF00"/>
                </a:solidFill>
              </a:rPr>
              <a:t>Hiểu</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tuân</a:t>
            </a:r>
            <a:r>
              <a:rPr lang="en-US" sz="1400" b="1" dirty="0">
                <a:solidFill>
                  <a:srgbClr val="FFFF00"/>
                </a:solidFill>
              </a:rPr>
              <a:t> </a:t>
            </a:r>
            <a:r>
              <a:rPr lang="en-US" sz="1400" b="1" dirty="0" err="1">
                <a:solidFill>
                  <a:srgbClr val="FFFF00"/>
                </a:solidFill>
              </a:rPr>
              <a:t>thủ</a:t>
            </a:r>
            <a:r>
              <a:rPr lang="en-US" sz="1400" b="1" dirty="0">
                <a:solidFill>
                  <a:srgbClr val="FFFF00"/>
                </a:solidFill>
              </a:rPr>
              <a:t> </a:t>
            </a:r>
            <a:r>
              <a:rPr lang="en-US" sz="1400" b="1" dirty="0" err="1">
                <a:solidFill>
                  <a:srgbClr val="FFFF00"/>
                </a:solidFill>
              </a:rPr>
              <a:t>các</a:t>
            </a:r>
            <a:r>
              <a:rPr lang="en-US" sz="1400" b="1" dirty="0">
                <a:solidFill>
                  <a:srgbClr val="FFFF00"/>
                </a:solidFill>
              </a:rPr>
              <a:t> </a:t>
            </a:r>
            <a:r>
              <a:rPr lang="en-US" sz="1400" b="1" dirty="0" err="1">
                <a:solidFill>
                  <a:srgbClr val="FFFF00"/>
                </a:solidFill>
              </a:rPr>
              <a:t>quy</a:t>
            </a:r>
            <a:r>
              <a:rPr lang="en-US" sz="1400" b="1" dirty="0">
                <a:solidFill>
                  <a:srgbClr val="FFFF00"/>
                </a:solidFill>
              </a:rPr>
              <a:t> </a:t>
            </a:r>
            <a:r>
              <a:rPr lang="en-US" sz="1400" b="1" dirty="0" err="1">
                <a:solidFill>
                  <a:srgbClr val="FFFF00"/>
                </a:solidFill>
              </a:rPr>
              <a:t>định</a:t>
            </a:r>
            <a:r>
              <a:rPr lang="en-US" sz="1400" b="1" dirty="0">
                <a:solidFill>
                  <a:srgbClr val="FFFF00"/>
                </a:solidFill>
              </a:rPr>
              <a:t>, </a:t>
            </a:r>
            <a:r>
              <a:rPr lang="en-US" sz="1400" b="1" dirty="0" err="1">
                <a:solidFill>
                  <a:srgbClr val="FFFF00"/>
                </a:solidFill>
              </a:rPr>
              <a:t>tiêu</a:t>
            </a:r>
            <a:r>
              <a:rPr lang="en-US" sz="1400" b="1" dirty="0">
                <a:solidFill>
                  <a:srgbClr val="FFFF00"/>
                </a:solidFill>
              </a:rPr>
              <a:t> </a:t>
            </a:r>
            <a:r>
              <a:rPr lang="en-US" sz="1400" b="1" dirty="0" err="1">
                <a:solidFill>
                  <a:srgbClr val="FFFF00"/>
                </a:solidFill>
              </a:rPr>
              <a:t>chuẩn</a:t>
            </a:r>
            <a:r>
              <a:rPr lang="en-US" sz="1400" b="1" dirty="0">
                <a:solidFill>
                  <a:srgbClr val="FFFF00"/>
                </a:solidFill>
              </a:rPr>
              <a:t>, </a:t>
            </a:r>
            <a:r>
              <a:rPr lang="en-US" sz="1400" b="1" dirty="0" err="1">
                <a:solidFill>
                  <a:srgbClr val="FFFF00"/>
                </a:solidFill>
              </a:rPr>
              <a:t>quy</a:t>
            </a:r>
            <a:r>
              <a:rPr lang="en-US" sz="1400" b="1" dirty="0">
                <a:solidFill>
                  <a:srgbClr val="FFFF00"/>
                </a:solidFill>
              </a:rPr>
              <a:t> </a:t>
            </a:r>
            <a:r>
              <a:rPr lang="en-US" sz="1400" b="1" dirty="0" err="1">
                <a:solidFill>
                  <a:srgbClr val="FFFF00"/>
                </a:solidFill>
              </a:rPr>
              <a:t>trình</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đạo</a:t>
            </a:r>
            <a:r>
              <a:rPr lang="en-US" sz="1400" b="1" dirty="0">
                <a:solidFill>
                  <a:srgbClr val="FFFF00"/>
                </a:solidFill>
              </a:rPr>
              <a:t> </a:t>
            </a:r>
            <a:r>
              <a:rPr lang="en-US" sz="1400" b="1" dirty="0" err="1">
                <a:solidFill>
                  <a:srgbClr val="FFFF00"/>
                </a:solidFill>
              </a:rPr>
              <a:t>đức</a:t>
            </a:r>
            <a:r>
              <a:rPr lang="en-US" sz="1400" b="1" dirty="0">
                <a:solidFill>
                  <a:srgbClr val="FFFF00"/>
                </a:solidFill>
              </a:rPr>
              <a:t> </a:t>
            </a:r>
            <a:r>
              <a:rPr lang="en-US" sz="1400" b="1" dirty="0" err="1">
                <a:solidFill>
                  <a:srgbClr val="FFFF00"/>
                </a:solidFill>
              </a:rPr>
              <a:t>nghề</a:t>
            </a:r>
            <a:r>
              <a:rPr lang="en-US" sz="1400" b="1" dirty="0">
                <a:solidFill>
                  <a:srgbClr val="FFFF00"/>
                </a:solidFill>
              </a:rPr>
              <a:t> </a:t>
            </a:r>
            <a:r>
              <a:rPr lang="en-US" sz="1400" b="1" dirty="0" err="1">
                <a:solidFill>
                  <a:srgbClr val="FFFF00"/>
                </a:solidFill>
              </a:rPr>
              <a:t>nghiệp</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r>
              <a:rPr lang="en-US" sz="1400" b="1" dirty="0" err="1">
                <a:solidFill>
                  <a:srgbClr val="FFFF00"/>
                </a:solidFill>
              </a:rPr>
              <a:t>chuyên</a:t>
            </a:r>
            <a:r>
              <a:rPr lang="en-US" sz="1400" b="1" dirty="0">
                <a:solidFill>
                  <a:srgbClr val="FFFF00"/>
                </a:solidFill>
              </a:rPr>
              <a:t> </a:t>
            </a:r>
            <a:r>
              <a:rPr lang="en-US" sz="1400" b="1" dirty="0" err="1">
                <a:solidFill>
                  <a:srgbClr val="FFFF00"/>
                </a:solidFill>
              </a:rPr>
              <a:t>ngành</a:t>
            </a:r>
            <a:r>
              <a:rPr lang="en-US" sz="1400" b="1" dirty="0">
                <a:solidFill>
                  <a:srgbClr val="FFFF00"/>
                </a:solidFill>
              </a:rPr>
              <a:t> tin </a:t>
            </a:r>
            <a:r>
              <a:rPr lang="en-US" sz="1400" b="1" dirty="0" err="1">
                <a:solidFill>
                  <a:srgbClr val="FFFF00"/>
                </a:solidFill>
              </a:rPr>
              <a:t>học</a:t>
            </a:r>
            <a:r>
              <a:rPr lang="en-US" sz="1400" b="1" dirty="0">
                <a:solidFill>
                  <a:srgbClr val="FFFF00"/>
                </a:solidFill>
              </a:rPr>
              <a:t> </a:t>
            </a:r>
            <a:r>
              <a:rPr lang="en-US" sz="1400" b="1" dirty="0" err="1">
                <a:solidFill>
                  <a:srgbClr val="FFFF00"/>
                </a:solidFill>
              </a:rPr>
              <a:t>ứng</a:t>
            </a:r>
            <a:r>
              <a:rPr lang="en-US" sz="1400" b="1" dirty="0">
                <a:solidFill>
                  <a:srgbClr val="FFFF00"/>
                </a:solidFill>
              </a:rPr>
              <a:t> </a:t>
            </a:r>
            <a:r>
              <a:rPr lang="en-US" sz="1400" b="1" dirty="0" err="1">
                <a:solidFill>
                  <a:srgbClr val="FFFF00"/>
                </a:solidFill>
              </a:rPr>
              <a:t>dụng</a:t>
            </a:r>
            <a:r>
              <a:rPr lang="en-US" sz="1400" b="1" dirty="0">
                <a:solidFill>
                  <a:srgbClr val="FFFF00"/>
                </a:solidFill>
              </a:rPr>
              <a:t>.</a:t>
            </a:r>
          </a:p>
          <a:p>
            <a:r>
              <a:rPr lang="en-US" sz="1400" b="1" dirty="0">
                <a:solidFill>
                  <a:srgbClr val="FFFF00"/>
                </a:solidFill>
              </a:rPr>
              <a:t>10. </a:t>
            </a:r>
            <a:r>
              <a:rPr lang="en-US" sz="1400" b="1" dirty="0" err="1">
                <a:solidFill>
                  <a:srgbClr val="FFFF00"/>
                </a:solidFill>
              </a:rPr>
              <a:t>Tạo</a:t>
            </a:r>
            <a:r>
              <a:rPr lang="en-US" sz="1400" b="1" dirty="0">
                <a:solidFill>
                  <a:srgbClr val="FFFF00"/>
                </a:solidFill>
              </a:rPr>
              <a:t> </a:t>
            </a:r>
            <a:r>
              <a:rPr lang="en-US" sz="1400" b="1" dirty="0" err="1">
                <a:solidFill>
                  <a:srgbClr val="FFFF00"/>
                </a:solidFill>
              </a:rPr>
              <a:t>lập</a:t>
            </a:r>
            <a:r>
              <a:rPr lang="en-US" sz="1400" b="1" dirty="0">
                <a:solidFill>
                  <a:srgbClr val="FFFF00"/>
                </a:solidFill>
              </a:rPr>
              <a:t> </a:t>
            </a:r>
            <a:r>
              <a:rPr lang="en-US" sz="1400" b="1" dirty="0" err="1">
                <a:solidFill>
                  <a:srgbClr val="FFFF00"/>
                </a:solidFill>
              </a:rPr>
              <a:t>một</a:t>
            </a:r>
            <a:r>
              <a:rPr lang="en-US" sz="1400" b="1" dirty="0">
                <a:solidFill>
                  <a:srgbClr val="FFFF00"/>
                </a:solidFill>
              </a:rPr>
              <a:t> </a:t>
            </a:r>
            <a:r>
              <a:rPr lang="en-US" sz="1400" b="1" dirty="0" err="1">
                <a:solidFill>
                  <a:srgbClr val="FFFF00"/>
                </a:solidFill>
              </a:rPr>
              <a:t>mạng</a:t>
            </a:r>
            <a:r>
              <a:rPr lang="en-US" sz="1400" b="1" dirty="0">
                <a:solidFill>
                  <a:srgbClr val="FFFF00"/>
                </a:solidFill>
              </a:rPr>
              <a:t> </a:t>
            </a:r>
            <a:r>
              <a:rPr lang="en-US" sz="1400" b="1" dirty="0" err="1">
                <a:solidFill>
                  <a:srgbClr val="FFFF00"/>
                </a:solidFill>
              </a:rPr>
              <a:t>lưới</a:t>
            </a:r>
            <a:r>
              <a:rPr lang="en-US" sz="1400" b="1" dirty="0">
                <a:solidFill>
                  <a:srgbClr val="FFFF00"/>
                </a:solidFill>
              </a:rPr>
              <a:t> </a:t>
            </a:r>
            <a:r>
              <a:rPr lang="en-US" sz="1400" b="1" dirty="0" err="1">
                <a:solidFill>
                  <a:srgbClr val="FFFF00"/>
                </a:solidFill>
              </a:rPr>
              <a:t>quan</a:t>
            </a:r>
            <a:r>
              <a:rPr lang="en-US" sz="1400" b="1" dirty="0">
                <a:solidFill>
                  <a:srgbClr val="FFFF00"/>
                </a:solidFill>
              </a:rPr>
              <a:t> </a:t>
            </a:r>
            <a:r>
              <a:rPr lang="en-US" sz="1400" b="1" dirty="0" err="1">
                <a:solidFill>
                  <a:srgbClr val="FFFF00"/>
                </a:solidFill>
              </a:rPr>
              <a:t>hệ</a:t>
            </a:r>
            <a:r>
              <a:rPr lang="en-US" sz="1400" b="1" dirty="0">
                <a:solidFill>
                  <a:srgbClr val="FFFF00"/>
                </a:solidFill>
              </a:rPr>
              <a:t> </a:t>
            </a:r>
            <a:r>
              <a:rPr lang="en-US" sz="1400" b="1" dirty="0" err="1">
                <a:solidFill>
                  <a:srgbClr val="FFFF00"/>
                </a:solidFill>
              </a:rPr>
              <a:t>chuyên</a:t>
            </a:r>
            <a:r>
              <a:rPr lang="en-US" sz="1400" b="1" dirty="0">
                <a:solidFill>
                  <a:srgbClr val="FFFF00"/>
                </a:solidFill>
              </a:rPr>
              <a:t> </a:t>
            </a:r>
            <a:r>
              <a:rPr lang="en-US" sz="1400" b="1" dirty="0" err="1">
                <a:solidFill>
                  <a:srgbClr val="FFFF00"/>
                </a:solidFill>
              </a:rPr>
              <a:t>môn</a:t>
            </a:r>
            <a:r>
              <a:rPr lang="en-US" sz="1400" b="1" dirty="0">
                <a:solidFill>
                  <a:srgbClr val="FFFF00"/>
                </a:solidFill>
              </a:rPr>
              <a:t> </a:t>
            </a:r>
            <a:r>
              <a:rPr lang="en-US" sz="1400" b="1" dirty="0" err="1">
                <a:solidFill>
                  <a:srgbClr val="FFFF00"/>
                </a:solidFill>
              </a:rPr>
              <a:t>và</a:t>
            </a:r>
            <a:r>
              <a:rPr lang="en-US" sz="1400" b="1" dirty="0">
                <a:solidFill>
                  <a:srgbClr val="FFFF00"/>
                </a:solidFill>
              </a:rPr>
              <a:t> </a:t>
            </a:r>
            <a:r>
              <a:rPr lang="en-US" sz="1400" b="1" dirty="0" err="1">
                <a:solidFill>
                  <a:srgbClr val="FFFF00"/>
                </a:solidFill>
              </a:rPr>
              <a:t>xây</a:t>
            </a:r>
            <a:r>
              <a:rPr lang="en-US" sz="1400" b="1" dirty="0">
                <a:solidFill>
                  <a:srgbClr val="FFFF00"/>
                </a:solidFill>
              </a:rPr>
              <a:t> </a:t>
            </a:r>
            <a:r>
              <a:rPr lang="en-US" sz="1400" b="1" dirty="0" err="1">
                <a:solidFill>
                  <a:srgbClr val="FFFF00"/>
                </a:solidFill>
              </a:rPr>
              <a:t>dựng</a:t>
            </a:r>
            <a:r>
              <a:rPr lang="en-US" sz="1400" b="1" dirty="0">
                <a:solidFill>
                  <a:srgbClr val="FFFF00"/>
                </a:solidFill>
              </a:rPr>
              <a:t> </a:t>
            </a:r>
            <a:r>
              <a:rPr lang="en-US" sz="1400" b="1" dirty="0" err="1">
                <a:solidFill>
                  <a:srgbClr val="FFFF00"/>
                </a:solidFill>
              </a:rPr>
              <a:t>một</a:t>
            </a:r>
            <a:r>
              <a:rPr lang="en-US" sz="1400" b="1" dirty="0">
                <a:solidFill>
                  <a:srgbClr val="FFFF00"/>
                </a:solidFill>
              </a:rPr>
              <a:t> </a:t>
            </a:r>
            <a:r>
              <a:rPr lang="en-US" sz="1400" b="1" dirty="0" err="1">
                <a:solidFill>
                  <a:srgbClr val="FFFF00"/>
                </a:solidFill>
              </a:rPr>
              <a:t>hồ</a:t>
            </a:r>
            <a:r>
              <a:rPr lang="en-US" sz="1400" b="1" dirty="0">
                <a:solidFill>
                  <a:srgbClr val="FFFF00"/>
                </a:solidFill>
              </a:rPr>
              <a:t> </a:t>
            </a:r>
            <a:r>
              <a:rPr lang="en-US" sz="1400" b="1" dirty="0" err="1">
                <a:solidFill>
                  <a:srgbClr val="FFFF00"/>
                </a:solidFill>
              </a:rPr>
              <a:t>sơ</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mạnh</a:t>
            </a:r>
            <a:r>
              <a:rPr lang="en-US" sz="1400" b="1" dirty="0">
                <a:solidFill>
                  <a:srgbClr val="FFFF00"/>
                </a:solidFill>
              </a:rPr>
              <a:t> </a:t>
            </a:r>
            <a:r>
              <a:rPr lang="en-US" sz="1400" b="1" dirty="0" err="1">
                <a:solidFill>
                  <a:srgbClr val="FFFF00"/>
                </a:solidFill>
              </a:rPr>
              <a:t>để</a:t>
            </a:r>
            <a:r>
              <a:rPr lang="en-US" sz="1400" b="1" dirty="0">
                <a:solidFill>
                  <a:srgbClr val="FFFF00"/>
                </a:solidFill>
              </a:rPr>
              <a:t> </a:t>
            </a:r>
            <a:r>
              <a:rPr lang="en-US" sz="1400" b="1" dirty="0" err="1">
                <a:solidFill>
                  <a:srgbClr val="FFFF00"/>
                </a:solidFill>
              </a:rPr>
              <a:t>tăng</a:t>
            </a:r>
            <a:r>
              <a:rPr lang="en-US" sz="1400" b="1" dirty="0">
                <a:solidFill>
                  <a:srgbClr val="FFFF00"/>
                </a:solidFill>
              </a:rPr>
              <a:t> </a:t>
            </a:r>
            <a:r>
              <a:rPr lang="en-US" sz="1400" b="1" dirty="0" err="1">
                <a:solidFill>
                  <a:srgbClr val="FFFF00"/>
                </a:solidFill>
              </a:rPr>
              <a:t>cơ</a:t>
            </a:r>
            <a:r>
              <a:rPr lang="en-US" sz="1400" b="1" dirty="0">
                <a:solidFill>
                  <a:srgbClr val="FFFF00"/>
                </a:solidFill>
              </a:rPr>
              <a:t> </a:t>
            </a:r>
            <a:r>
              <a:rPr lang="en-US" sz="1400" b="1" dirty="0" err="1">
                <a:solidFill>
                  <a:srgbClr val="FFFF00"/>
                </a:solidFill>
              </a:rPr>
              <a:t>hội</a:t>
            </a:r>
            <a:r>
              <a:rPr lang="en-US" sz="1400" b="1" dirty="0">
                <a:solidFill>
                  <a:srgbClr val="FFFF00"/>
                </a:solidFill>
              </a:rPr>
              <a:t> </a:t>
            </a:r>
            <a:r>
              <a:rPr lang="en-US" sz="1400" b="1" dirty="0" err="1">
                <a:solidFill>
                  <a:srgbClr val="FFFF00"/>
                </a:solidFill>
              </a:rPr>
              <a:t>tìm</a:t>
            </a:r>
            <a:r>
              <a:rPr lang="en-US" sz="1400" b="1" dirty="0">
                <a:solidFill>
                  <a:srgbClr val="FFFF00"/>
                </a:solidFill>
              </a:rPr>
              <a:t> </a:t>
            </a:r>
            <a:r>
              <a:rPr lang="en-US" sz="1400" b="1" dirty="0" err="1">
                <a:solidFill>
                  <a:srgbClr val="FFFF00"/>
                </a:solidFill>
              </a:rPr>
              <a:t>việc</a:t>
            </a:r>
            <a:r>
              <a:rPr lang="en-US" sz="1400" b="1" dirty="0">
                <a:solidFill>
                  <a:srgbClr val="FFFF00"/>
                </a:solidFill>
              </a:rPr>
              <a:t> </a:t>
            </a:r>
            <a:r>
              <a:rPr lang="en-US" sz="1400" b="1" dirty="0" err="1">
                <a:solidFill>
                  <a:srgbClr val="FFFF00"/>
                </a:solidFill>
              </a:rPr>
              <a:t>làm</a:t>
            </a:r>
            <a:r>
              <a:rPr lang="en-US" sz="1400" b="1" dirty="0">
                <a:solidFill>
                  <a:srgbClr val="FFFF00"/>
                </a:solidFill>
              </a:rPr>
              <a:t> </a:t>
            </a:r>
            <a:r>
              <a:rPr lang="en-US" sz="1400" b="1" dirty="0" err="1">
                <a:solidFill>
                  <a:srgbClr val="FFFF00"/>
                </a:solidFill>
              </a:rPr>
              <a:t>trong</a:t>
            </a:r>
            <a:r>
              <a:rPr lang="en-US" sz="1400" b="1" dirty="0">
                <a:solidFill>
                  <a:srgbClr val="FFFF00"/>
                </a:solidFill>
              </a:rPr>
              <a:t> </a:t>
            </a:r>
            <a:r>
              <a:rPr lang="en-US" sz="1400" b="1" dirty="0" err="1">
                <a:solidFill>
                  <a:srgbClr val="FFFF00"/>
                </a:solidFill>
              </a:rPr>
              <a:t>ngành</a:t>
            </a:r>
            <a:r>
              <a:rPr lang="en-US" sz="1400" b="1" dirty="0">
                <a:solidFill>
                  <a:srgbClr val="FFFF00"/>
                </a:solidFill>
              </a:rPr>
              <a:t> </a:t>
            </a:r>
            <a:r>
              <a:rPr lang="en-US" sz="1400" b="1" dirty="0" err="1">
                <a:solidFill>
                  <a:srgbClr val="FFFF00"/>
                </a:solidFill>
              </a:rPr>
              <a:t>công</a:t>
            </a:r>
            <a:r>
              <a:rPr lang="en-US" sz="1400" b="1" dirty="0">
                <a:solidFill>
                  <a:srgbClr val="FFFF00"/>
                </a:solidFill>
              </a:rPr>
              <a:t> </a:t>
            </a:r>
            <a:r>
              <a:rPr lang="en-US" sz="1400" b="1" dirty="0" err="1">
                <a:solidFill>
                  <a:srgbClr val="FFFF00"/>
                </a:solidFill>
              </a:rPr>
              <a:t>nghệ</a:t>
            </a:r>
            <a:r>
              <a:rPr lang="en-US" sz="1400" b="1" dirty="0">
                <a:solidFill>
                  <a:srgbClr val="FFFF00"/>
                </a:solidFill>
              </a:rPr>
              <a:t> </a:t>
            </a:r>
            <a:r>
              <a:rPr lang="en-US" sz="1400" b="1" dirty="0" err="1">
                <a:solidFill>
                  <a:srgbClr val="FFFF00"/>
                </a:solidFill>
              </a:rPr>
              <a:t>thông</a:t>
            </a:r>
            <a:r>
              <a:rPr lang="en-US" sz="1400" b="1" dirty="0">
                <a:solidFill>
                  <a:srgbClr val="FFFF00"/>
                </a:solidFill>
              </a:rPr>
              <a:t> tin. </a:t>
            </a:r>
            <a:endParaRPr lang="en-US" sz="2400" b="1" dirty="0">
              <a:solidFill>
                <a:srgbClr val="FFFF00"/>
              </a:solidFill>
            </a:endParaRPr>
          </a:p>
        </p:txBody>
      </p:sp>
    </p:spTree>
    <p:extLst>
      <p:ext uri="{BB962C8B-B14F-4D97-AF65-F5344CB8AC3E}">
        <p14:creationId xmlns:p14="http://schemas.microsoft.com/office/powerpoint/2010/main" val="37276435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additive="base">
                                        <p:cTn id="5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additive="base">
                                        <p:cTn id="6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B1A5-243D-5930-D48C-3DBAC739CCDB}"/>
              </a:ext>
            </a:extLst>
          </p:cNvPr>
          <p:cNvSpPr>
            <a:spLocks noGrp="1"/>
          </p:cNvSpPr>
          <p:nvPr>
            <p:ph type="title"/>
          </p:nvPr>
        </p:nvSpPr>
        <p:spPr>
          <a:xfrm>
            <a:off x="3483351" y="725624"/>
            <a:ext cx="8352574" cy="5406752"/>
          </a:xfrm>
        </p:spPr>
        <p:txBody>
          <a:bodyPr>
            <a:noAutofit/>
          </a:bodyPr>
          <a:lstStyle/>
          <a:p>
            <a:r>
              <a:rPr lang="vi-VN" sz="2400" dirty="0">
                <a:solidFill>
                  <a:srgbClr val="FFFF00"/>
                </a:solidFill>
                <a:latin typeface="Tahoma (Headings)"/>
              </a:rPr>
              <a:t>Trong quá trình thực tập tốt nghiệp chuyên ngành công nghệ thông tin, </a:t>
            </a:r>
            <a:r>
              <a:rPr lang="en-US" sz="2400" dirty="0" err="1">
                <a:solidFill>
                  <a:srgbClr val="FFFF00"/>
                </a:solidFill>
                <a:latin typeface="Tahoma (Headings)"/>
              </a:rPr>
              <a:t>em</a:t>
            </a:r>
            <a:r>
              <a:rPr lang="vi-VN" sz="2400" dirty="0">
                <a:solidFill>
                  <a:srgbClr val="FFFF00"/>
                </a:solidFill>
                <a:latin typeface="Tahoma (Headings)"/>
              </a:rPr>
              <a:t> được áp dụng và rèn luyện kiến thức và kỹ năng trong công việc thực tế. </a:t>
            </a:r>
            <a:br>
              <a:rPr lang="en-US" sz="2400" dirty="0">
                <a:solidFill>
                  <a:srgbClr val="FFFF00"/>
                </a:solidFill>
                <a:latin typeface="Tahoma (Headings)"/>
              </a:rPr>
            </a:br>
            <a:br>
              <a:rPr lang="en-US" sz="2400" dirty="0">
                <a:solidFill>
                  <a:srgbClr val="FFFF00"/>
                </a:solidFill>
                <a:latin typeface="Tahoma (Headings)"/>
              </a:rPr>
            </a:br>
            <a:r>
              <a:rPr lang="en-US" sz="2400" dirty="0" err="1">
                <a:solidFill>
                  <a:srgbClr val="FFFF00"/>
                </a:solidFill>
                <a:latin typeface="Tahoma (Headings)"/>
              </a:rPr>
              <a:t>Em</a:t>
            </a:r>
            <a:r>
              <a:rPr lang="vi-VN" sz="2400" dirty="0">
                <a:solidFill>
                  <a:srgbClr val="FFFF00"/>
                </a:solidFill>
                <a:latin typeface="Tahoma (Headings)"/>
              </a:rPr>
              <a:t> đã tham gia vào việc phát triển phần mềm, quản lý cơ sở dữ liệu, và làm việc với các công nghệ mới như machine learning và big data. </a:t>
            </a:r>
            <a:br>
              <a:rPr lang="en-US" sz="2400" dirty="0">
                <a:solidFill>
                  <a:srgbClr val="FFFF00"/>
                </a:solidFill>
                <a:latin typeface="Tahoma (Headings)"/>
              </a:rPr>
            </a:br>
            <a:br>
              <a:rPr lang="en-US" sz="2400" dirty="0">
                <a:solidFill>
                  <a:srgbClr val="FFFF00"/>
                </a:solidFill>
                <a:latin typeface="Tahoma (Headings)"/>
              </a:rPr>
            </a:br>
            <a:r>
              <a:rPr lang="en-US" sz="2400" dirty="0" err="1">
                <a:solidFill>
                  <a:srgbClr val="FFFF00"/>
                </a:solidFill>
                <a:latin typeface="Tahoma (Headings)"/>
              </a:rPr>
              <a:t>Em</a:t>
            </a:r>
            <a:r>
              <a:rPr lang="vi-VN" sz="2400" dirty="0">
                <a:solidFill>
                  <a:srgbClr val="FFFF00"/>
                </a:solidFill>
                <a:latin typeface="Tahoma (Headings)"/>
              </a:rPr>
              <a:t> đã học được rất nhiều kỹ năng mềm và có thể đóng góp tích cực cho dự án. </a:t>
            </a:r>
            <a:br>
              <a:rPr lang="en-US" sz="2400" dirty="0">
                <a:solidFill>
                  <a:srgbClr val="FFFF00"/>
                </a:solidFill>
                <a:latin typeface="Tahoma (Headings)"/>
              </a:rPr>
            </a:br>
            <a:br>
              <a:rPr lang="en-US" sz="2400" dirty="0">
                <a:solidFill>
                  <a:srgbClr val="FFFF00"/>
                </a:solidFill>
                <a:latin typeface="Tahoma (Headings)"/>
              </a:rPr>
            </a:br>
            <a:r>
              <a:rPr lang="vi-VN" sz="2400" dirty="0">
                <a:solidFill>
                  <a:srgbClr val="FFFF00"/>
                </a:solidFill>
                <a:latin typeface="Tahoma (Headings)"/>
              </a:rPr>
              <a:t>Tuy nhiên, </a:t>
            </a:r>
            <a:r>
              <a:rPr lang="en-US" sz="2400" dirty="0" err="1">
                <a:solidFill>
                  <a:srgbClr val="FFFF00"/>
                </a:solidFill>
                <a:latin typeface="Tahoma (Headings)"/>
              </a:rPr>
              <a:t>em</a:t>
            </a:r>
            <a:r>
              <a:rPr lang="vi-VN" sz="2400" dirty="0">
                <a:solidFill>
                  <a:srgbClr val="FFFF00"/>
                </a:solidFill>
                <a:latin typeface="Tahoma (Headings)"/>
              </a:rPr>
              <a:t> cũng gặp khó khăn và thách thức, nhưng đã vượt qua và hoàn thành nhiệm vụ một cách thành công. </a:t>
            </a:r>
            <a:br>
              <a:rPr lang="en-US" sz="2400" dirty="0">
                <a:solidFill>
                  <a:srgbClr val="FFFF00"/>
                </a:solidFill>
                <a:latin typeface="Tahoma (Headings)"/>
              </a:rPr>
            </a:br>
            <a:br>
              <a:rPr lang="en-US" sz="2400" dirty="0">
                <a:solidFill>
                  <a:srgbClr val="FFFF00"/>
                </a:solidFill>
                <a:latin typeface="Tahoma (Headings)"/>
              </a:rPr>
            </a:br>
            <a:r>
              <a:rPr lang="vi-VN" sz="2400" dirty="0">
                <a:solidFill>
                  <a:srgbClr val="FFFF00"/>
                </a:solidFill>
                <a:latin typeface="Tahoma (Headings)"/>
              </a:rPr>
              <a:t>Tổng kết lại, thực tập đã cung cấp những trải nghiệm và kiến thức quý giá cho sự nghiệp công nghệ thông tin của </a:t>
            </a:r>
            <a:r>
              <a:rPr lang="en-US" sz="2400" dirty="0" err="1">
                <a:solidFill>
                  <a:srgbClr val="FFFF00"/>
                </a:solidFill>
                <a:latin typeface="Tahoma (Headings)"/>
              </a:rPr>
              <a:t>em</a:t>
            </a:r>
            <a:r>
              <a:rPr lang="vi-VN" sz="2400" dirty="0">
                <a:solidFill>
                  <a:srgbClr val="FFFF00"/>
                </a:solidFill>
                <a:latin typeface="Tahoma (Headings)"/>
              </a:rPr>
              <a:t>.</a:t>
            </a:r>
            <a:endParaRPr lang="en-US" sz="2400" dirty="0">
              <a:solidFill>
                <a:srgbClr val="FFFF00"/>
              </a:solidFill>
              <a:latin typeface="Tahoma (Headings)"/>
            </a:endParaRPr>
          </a:p>
        </p:txBody>
      </p:sp>
      <p:sp>
        <p:nvSpPr>
          <p:cNvPr id="4" name="Cloud 3">
            <a:extLst>
              <a:ext uri="{FF2B5EF4-FFF2-40B4-BE49-F238E27FC236}">
                <a16:creationId xmlns:a16="http://schemas.microsoft.com/office/drawing/2014/main" id="{C72E40EA-1C56-65AE-FA4F-B1E1E6B4B82B}"/>
              </a:ext>
            </a:extLst>
          </p:cNvPr>
          <p:cNvSpPr/>
          <p:nvPr/>
        </p:nvSpPr>
        <p:spPr>
          <a:xfrm>
            <a:off x="136733" y="2061672"/>
            <a:ext cx="2939754" cy="2734655"/>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kern="0" dirty="0">
                <a:effectLst/>
                <a:latin typeface="Times New Roman" panose="02020603050405020304" pitchFamily="18" charset="0"/>
                <a:ea typeface="Calibri" panose="020F0502020204030204" pitchFamily="34" charset="0"/>
              </a:rPr>
              <a:t>KẾT LUẬN </a:t>
            </a:r>
            <a:endParaRPr lang="en-US" sz="3600" dirty="0"/>
          </a:p>
        </p:txBody>
      </p:sp>
    </p:spTree>
    <p:extLst>
      <p:ext uri="{BB962C8B-B14F-4D97-AF65-F5344CB8AC3E}">
        <p14:creationId xmlns:p14="http://schemas.microsoft.com/office/powerpoint/2010/main" val="913094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70709"/>
            <a:ext cx="3435531" cy="5107577"/>
          </a:xfrm>
        </p:spPr>
        <p:txBody>
          <a:bodyPr>
            <a:normAutofit/>
          </a:bodyPr>
          <a:lstStyle/>
          <a:p>
            <a:pPr algn="ctr"/>
            <a:r>
              <a:rPr lang="en-US" sz="9600" b="1" dirty="0" err="1"/>
              <a:t>Cuối</a:t>
            </a:r>
            <a:r>
              <a:rPr lang="en-US" sz="9600" b="1" dirty="0"/>
              <a:t> </a:t>
            </a:r>
            <a:r>
              <a:rPr lang="en-US" sz="9600" b="1" dirty="0" err="1"/>
              <a:t>Cùng</a:t>
            </a:r>
            <a:endParaRPr lang="en-US" sz="9600" dirty="0"/>
          </a:p>
        </p:txBody>
      </p:sp>
      <p:sp>
        <p:nvSpPr>
          <p:cNvPr id="4" name="TextBox 3">
            <a:extLst>
              <a:ext uri="{FF2B5EF4-FFF2-40B4-BE49-F238E27FC236}">
                <a16:creationId xmlns:a16="http://schemas.microsoft.com/office/drawing/2014/main" id="{4F8A6EBC-099C-49FB-A21D-227DFF9B9BD6}"/>
              </a:ext>
            </a:extLst>
          </p:cNvPr>
          <p:cNvSpPr txBox="1"/>
          <p:nvPr/>
        </p:nvSpPr>
        <p:spPr>
          <a:xfrm>
            <a:off x="3435531" y="770708"/>
            <a:ext cx="8373292" cy="1446550"/>
          </a:xfrm>
          <a:prstGeom prst="rect">
            <a:avLst/>
          </a:prstGeom>
          <a:ln w="38100">
            <a:prstDash val="solid"/>
          </a:ln>
          <a:effectLst>
            <a:outerShdw blurRad="1524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err="1"/>
              <a:t>Em</a:t>
            </a:r>
            <a:r>
              <a:rPr lang="en-US" sz="4400" b="1" dirty="0"/>
              <a:t> </a:t>
            </a:r>
            <a:r>
              <a:rPr lang="en-US" sz="4400" b="1" dirty="0" err="1"/>
              <a:t>xin</a:t>
            </a:r>
            <a:r>
              <a:rPr lang="en-US" sz="4400" b="1" dirty="0"/>
              <a:t> </a:t>
            </a:r>
            <a:r>
              <a:rPr lang="en-US" sz="4400" b="1" dirty="0" err="1"/>
              <a:t>cảm</a:t>
            </a:r>
            <a:r>
              <a:rPr lang="en-US" sz="4400" b="1" dirty="0"/>
              <a:t> </a:t>
            </a:r>
            <a:r>
              <a:rPr lang="en-US" sz="4400" b="1" dirty="0" err="1"/>
              <a:t>ơn</a:t>
            </a:r>
            <a:r>
              <a:rPr lang="en-US" sz="4400" b="1" dirty="0"/>
              <a:t> </a:t>
            </a:r>
            <a:r>
              <a:rPr lang="en-US" sz="4400" b="1" dirty="0" err="1"/>
              <a:t>cả</a:t>
            </a:r>
            <a:r>
              <a:rPr lang="en-US" sz="4400" b="1" dirty="0"/>
              <a:t> </a:t>
            </a:r>
            <a:r>
              <a:rPr lang="en-US" sz="4400" b="1" dirty="0" err="1"/>
              <a:t>thầy</a:t>
            </a:r>
            <a:r>
              <a:rPr lang="en-US" sz="4400" b="1" dirty="0"/>
              <a:t> </a:t>
            </a:r>
            <a:r>
              <a:rPr lang="en-US" sz="4400" b="1" dirty="0" err="1"/>
              <a:t>cô</a:t>
            </a:r>
            <a:r>
              <a:rPr lang="en-US" sz="4400" b="1" dirty="0"/>
              <a:t> </a:t>
            </a:r>
            <a:r>
              <a:rPr lang="en-US" sz="4400" b="1" dirty="0" err="1"/>
              <a:t>và</a:t>
            </a:r>
            <a:r>
              <a:rPr lang="en-US" sz="4400" b="1" dirty="0"/>
              <a:t> </a:t>
            </a:r>
            <a:r>
              <a:rPr lang="en-US" sz="4400" b="1" dirty="0" err="1"/>
              <a:t>các</a:t>
            </a:r>
            <a:r>
              <a:rPr lang="en-US" sz="4400" b="1" dirty="0"/>
              <a:t> </a:t>
            </a:r>
            <a:r>
              <a:rPr lang="en-US" sz="4400" b="1" dirty="0" err="1"/>
              <a:t>bạn</a:t>
            </a:r>
            <a:r>
              <a:rPr lang="en-US" sz="4400" b="1" dirty="0"/>
              <a:t> </a:t>
            </a:r>
            <a:r>
              <a:rPr lang="en-US" sz="4400" b="1" dirty="0" err="1"/>
              <a:t>đã</a:t>
            </a:r>
            <a:r>
              <a:rPr lang="en-US" sz="4400" b="1" dirty="0"/>
              <a:t> </a:t>
            </a:r>
            <a:r>
              <a:rPr lang="en-US" sz="4400" b="1" dirty="0" err="1"/>
              <a:t>xem</a:t>
            </a:r>
            <a:r>
              <a:rPr lang="en-US" sz="4400" b="1" dirty="0"/>
              <a:t> !</a:t>
            </a:r>
          </a:p>
        </p:txBody>
      </p:sp>
      <p:sp>
        <p:nvSpPr>
          <p:cNvPr id="5" name="Text Placeholder 8"/>
          <p:cNvSpPr txBox="1">
            <a:spLocks/>
          </p:cNvSpPr>
          <p:nvPr/>
        </p:nvSpPr>
        <p:spPr>
          <a:xfrm>
            <a:off x="8719457" y="6357692"/>
            <a:ext cx="3572691" cy="330490"/>
          </a:xfrm>
          <a:prstGeom prst="rect">
            <a:avLst/>
          </a:prstGeom>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t>Sinh Viên : </a:t>
            </a:r>
            <a:r>
              <a:rPr lang="en-US" dirty="0" err="1"/>
              <a:t>Trần</a:t>
            </a:r>
            <a:r>
              <a:rPr lang="en-US" dirty="0"/>
              <a:t> </a:t>
            </a:r>
            <a:r>
              <a:rPr lang="en-US" dirty="0" err="1"/>
              <a:t>Phương</a:t>
            </a:r>
            <a:r>
              <a:rPr lang="en-US" dirty="0"/>
              <a:t> </a:t>
            </a:r>
            <a:r>
              <a:rPr lang="en-US" dirty="0" err="1"/>
              <a:t>Điền</a:t>
            </a:r>
            <a:endParaRPr lang="en-US" dirty="0"/>
          </a:p>
        </p:txBody>
      </p:sp>
      <p:pic>
        <p:nvPicPr>
          <p:cNvPr id="1026" name="Picture 2" descr="Tổng hợp ảnh động GIF &quot;Thank for watching&quot;">
            <a:extLst>
              <a:ext uri="{FF2B5EF4-FFF2-40B4-BE49-F238E27FC236}">
                <a16:creationId xmlns:a16="http://schemas.microsoft.com/office/drawing/2014/main" id="{A7BE3497-7476-C9B3-F21D-E22234EB4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475" y="2217258"/>
            <a:ext cx="8305403" cy="3870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51039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169818"/>
            <a:ext cx="7315200" cy="977639"/>
          </a:xfrm>
        </p:spPr>
        <p:txBody>
          <a:bodyPr/>
          <a:lstStyle/>
          <a:p>
            <a:r>
              <a:rPr lang="en-US" dirty="0" err="1">
                <a:solidFill>
                  <a:schemeClr val="accent6">
                    <a:lumMod val="60000"/>
                    <a:lumOff val="40000"/>
                  </a:schemeClr>
                </a:solidFill>
              </a:rPr>
              <a:t>Lập</a:t>
            </a:r>
            <a:r>
              <a:rPr lang="en-US" dirty="0">
                <a:solidFill>
                  <a:schemeClr val="accent6">
                    <a:lumMod val="60000"/>
                    <a:lumOff val="40000"/>
                  </a:schemeClr>
                </a:solidFill>
              </a:rPr>
              <a:t> </a:t>
            </a:r>
            <a:r>
              <a:rPr lang="en-US" dirty="0" err="1">
                <a:solidFill>
                  <a:schemeClr val="accent6">
                    <a:lumMod val="60000"/>
                    <a:lumOff val="40000"/>
                  </a:schemeClr>
                </a:solidFill>
              </a:rPr>
              <a:t>trình</a:t>
            </a:r>
            <a:r>
              <a:rPr lang="en-US" dirty="0">
                <a:solidFill>
                  <a:schemeClr val="accent6">
                    <a:lumMod val="60000"/>
                    <a:lumOff val="40000"/>
                  </a:schemeClr>
                </a:solidFill>
              </a:rPr>
              <a:t> là </a:t>
            </a:r>
            <a:r>
              <a:rPr lang="en-US" dirty="0" err="1">
                <a:solidFill>
                  <a:schemeClr val="accent6">
                    <a:lumMod val="60000"/>
                    <a:lumOff val="40000"/>
                  </a:schemeClr>
                </a:solidFill>
              </a:rPr>
              <a:t>gi</a:t>
            </a:r>
            <a:r>
              <a:rPr lang="en-US" dirty="0">
                <a:solidFill>
                  <a:schemeClr val="accent6">
                    <a:lumMod val="60000"/>
                    <a:lumOff val="40000"/>
                  </a:schemeClr>
                </a:solidFill>
              </a:rPr>
              <a:t>̀ ?</a:t>
            </a:r>
          </a:p>
        </p:txBody>
      </p:sp>
      <p:sp>
        <p:nvSpPr>
          <p:cNvPr id="3" name="Text Placeholder 2"/>
          <p:cNvSpPr>
            <a:spLocks noGrp="1"/>
          </p:cNvSpPr>
          <p:nvPr>
            <p:ph type="body" idx="1"/>
          </p:nvPr>
        </p:nvSpPr>
        <p:spPr>
          <a:xfrm>
            <a:off x="3672556" y="1146845"/>
            <a:ext cx="7315200" cy="4877939"/>
          </a:xfrm>
        </p:spPr>
        <p:txBody>
          <a:bodyPr>
            <a:noAutofit/>
          </a:bodyPr>
          <a:lstStyle/>
          <a:p>
            <a:r>
              <a:rPr lang="vi-VN" sz="2400" dirty="0">
                <a:solidFill>
                  <a:schemeClr val="accent2">
                    <a:lumMod val="60000"/>
                    <a:lumOff val="40000"/>
                  </a:schemeClr>
                </a:solidFill>
              </a:rPr>
              <a:t>Lập trình là quá trình tạo ra các chương trình máy tính, ứng dụng, hay phần mềm bằng cách sử dụng các ngôn ngữ lập trình và công cụ phát triển. </a:t>
            </a:r>
            <a:endParaRPr lang="en-US" sz="2400" dirty="0">
              <a:solidFill>
                <a:schemeClr val="accent2">
                  <a:lumMod val="60000"/>
                  <a:lumOff val="40000"/>
                </a:schemeClr>
              </a:solidFill>
            </a:endParaRPr>
          </a:p>
          <a:p>
            <a:r>
              <a:rPr lang="vi-VN" sz="2400" dirty="0">
                <a:solidFill>
                  <a:schemeClr val="accent2">
                    <a:lumMod val="60000"/>
                    <a:lumOff val="40000"/>
                  </a:schemeClr>
                </a:solidFill>
              </a:rPr>
              <a:t>Quá trình lập trình thường bao gồm việc viết, thử nghiệm, sửa lỗi và tối ưu hóa mã nguồn.</a:t>
            </a:r>
            <a:endParaRPr lang="en-US" sz="2400" dirty="0">
              <a:solidFill>
                <a:schemeClr val="accent2">
                  <a:lumMod val="60000"/>
                  <a:lumOff val="40000"/>
                </a:schemeClr>
              </a:solidFill>
            </a:endParaRPr>
          </a:p>
          <a:p>
            <a:r>
              <a:rPr lang="vi-VN" sz="2400" dirty="0">
                <a:solidFill>
                  <a:schemeClr val="accent2">
                    <a:lumMod val="60000"/>
                    <a:lumOff val="40000"/>
                  </a:schemeClr>
                </a:solidFill>
              </a:rPr>
              <a:t>Lập trình yêu cầu hiểu biết về cú pháp, cấu trúc và logic lập trình, cũng như khả năng giải quyết vấn đề và sáng tạo. </a:t>
            </a:r>
            <a:endParaRPr lang="en-US" sz="2400" dirty="0">
              <a:solidFill>
                <a:schemeClr val="accent2">
                  <a:lumMod val="60000"/>
                  <a:lumOff val="40000"/>
                </a:schemeClr>
              </a:solidFill>
            </a:endParaRPr>
          </a:p>
          <a:p>
            <a:r>
              <a:rPr lang="vi-VN" sz="2400" dirty="0">
                <a:solidFill>
                  <a:schemeClr val="accent2">
                    <a:lumMod val="60000"/>
                    <a:lumOff val="40000"/>
                  </a:schemeClr>
                </a:solidFill>
              </a:rPr>
              <a:t>Lập trình có thể được áp dụng trong nhiều lĩnh vực như phần mềm, trò chơi điện tử, trí tuệ nhân tạo, thiết kế web và nhiều lĩnh vực công nghệ khác.</a:t>
            </a:r>
            <a:endParaRPr lang="en-US" sz="2400" dirty="0">
              <a:solidFill>
                <a:schemeClr val="accent2">
                  <a:lumMod val="60000"/>
                  <a:lumOff val="40000"/>
                </a:schemeClr>
              </a:solidFill>
            </a:endParaRPr>
          </a:p>
        </p:txBody>
      </p:sp>
      <p:sp>
        <p:nvSpPr>
          <p:cNvPr id="4" name="6-Point Star 3"/>
          <p:cNvSpPr/>
          <p:nvPr/>
        </p:nvSpPr>
        <p:spPr>
          <a:xfrm>
            <a:off x="91440" y="1881052"/>
            <a:ext cx="3265714" cy="3200400"/>
          </a:xfrm>
          <a:prstGeom prst="star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5400"/>
              <a:t>KHÁI NIỆM</a:t>
            </a:r>
          </a:p>
        </p:txBody>
      </p:sp>
      <p:sp>
        <p:nvSpPr>
          <p:cNvPr id="5" name="Text Placeholder 8"/>
          <p:cNvSpPr txBox="1">
            <a:spLocks/>
          </p:cNvSpPr>
          <p:nvPr/>
        </p:nvSpPr>
        <p:spPr>
          <a:xfrm>
            <a:off x="8719457" y="6357692"/>
            <a:ext cx="3572691" cy="330490"/>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r>
              <a:rPr lang="en-US"/>
              <a:t>Sinh Viên : Trần Phương Điền</a:t>
            </a:r>
          </a:p>
        </p:txBody>
      </p:sp>
    </p:spTree>
    <p:extLst>
      <p:ext uri="{BB962C8B-B14F-4D97-AF65-F5344CB8AC3E}">
        <p14:creationId xmlns:p14="http://schemas.microsoft.com/office/powerpoint/2010/main" val="39522953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222AA-4EF1-427F-B292-FAF0CC05B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AB7EB8E-8A2B-48FD-BAC8-437293299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BC0AA161-D1D6-15A3-DB42-4895D0327A0D}"/>
              </a:ext>
            </a:extLst>
          </p:cNvPr>
          <p:cNvSpPr/>
          <p:nvPr/>
        </p:nvSpPr>
        <p:spPr>
          <a:xfrm>
            <a:off x="-34182" y="197266"/>
            <a:ext cx="9189810" cy="974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ctr">
              <a:buAutoNum type="arabicPeriod"/>
            </a:pPr>
            <a:r>
              <a:rPr lang="en-US" b="1" dirty="0" err="1">
                <a:solidFill>
                  <a:srgbClr val="FFFF00"/>
                </a:solidFill>
                <a:latin typeface="Verdana (Body)"/>
              </a:rPr>
              <a:t>Tạo</a:t>
            </a:r>
            <a:r>
              <a:rPr lang="en-US" b="1" dirty="0">
                <a:solidFill>
                  <a:srgbClr val="FFFF00"/>
                </a:solidFill>
                <a:latin typeface="Verdana (Body)"/>
              </a:rPr>
              <a:t> </a:t>
            </a:r>
            <a:r>
              <a:rPr lang="en-US" b="1" dirty="0" err="1">
                <a:solidFill>
                  <a:srgbClr val="FFFF00"/>
                </a:solidFill>
                <a:latin typeface="Verdana (Body)"/>
              </a:rPr>
              <a:t>ra</a:t>
            </a:r>
            <a:r>
              <a:rPr lang="en-US" b="1" dirty="0">
                <a:solidFill>
                  <a:srgbClr val="FFFF00"/>
                </a:solidFill>
                <a:latin typeface="Verdana (Body)"/>
              </a:rPr>
              <a:t> </a:t>
            </a:r>
            <a:r>
              <a:rPr lang="en-US" b="1" dirty="0" err="1">
                <a:solidFill>
                  <a:srgbClr val="FFFF00"/>
                </a:solidFill>
                <a:latin typeface="Verdana (Body)"/>
              </a:rPr>
              <a:t>sản</a:t>
            </a:r>
            <a:r>
              <a:rPr lang="en-US" b="1" dirty="0">
                <a:solidFill>
                  <a:srgbClr val="FFFF00"/>
                </a:solidFill>
                <a:latin typeface="Verdana (Body)"/>
              </a:rPr>
              <a:t> </a:t>
            </a:r>
            <a:r>
              <a:rPr lang="en-US" b="1" dirty="0" err="1">
                <a:solidFill>
                  <a:srgbClr val="FFFF00"/>
                </a:solidFill>
                <a:latin typeface="Verdana (Body)"/>
              </a:rPr>
              <a:t>phẩm</a:t>
            </a:r>
            <a:r>
              <a:rPr lang="en-US" b="1" dirty="0">
                <a:solidFill>
                  <a:srgbClr val="FFFF00"/>
                </a:solidFill>
                <a:latin typeface="Verdana (Body)"/>
              </a:rPr>
              <a:t> </a:t>
            </a:r>
            <a:r>
              <a:rPr lang="en-US" b="1" dirty="0" err="1">
                <a:solidFill>
                  <a:srgbClr val="FFFF00"/>
                </a:solidFill>
                <a:latin typeface="Verdana (Body)"/>
              </a:rPr>
              <a:t>và</a:t>
            </a:r>
            <a:r>
              <a:rPr lang="en-US" b="1" dirty="0">
                <a:solidFill>
                  <a:srgbClr val="FFFF00"/>
                </a:solidFill>
                <a:latin typeface="Verdana (Body)"/>
              </a:rPr>
              <a:t> </a:t>
            </a:r>
            <a:r>
              <a:rPr lang="en-US" b="1" dirty="0" err="1">
                <a:solidFill>
                  <a:srgbClr val="FFFF00"/>
                </a:solidFill>
                <a:latin typeface="Verdana (Body)"/>
              </a:rPr>
              <a:t>dịch</a:t>
            </a:r>
            <a:r>
              <a:rPr lang="en-US" b="1" dirty="0">
                <a:solidFill>
                  <a:srgbClr val="FFFF00"/>
                </a:solidFill>
                <a:latin typeface="Verdana (Body)"/>
              </a:rPr>
              <a:t> </a:t>
            </a:r>
            <a:r>
              <a:rPr lang="en-US" b="1" dirty="0" err="1">
                <a:solidFill>
                  <a:srgbClr val="FFFF00"/>
                </a:solidFill>
                <a:latin typeface="Verdana (Body)"/>
              </a:rPr>
              <a:t>vụ</a:t>
            </a:r>
            <a:r>
              <a:rPr lang="en-US" b="1" dirty="0">
                <a:solidFill>
                  <a:srgbClr val="FFFF00"/>
                </a:solidFill>
                <a:latin typeface="Verdana (Body)"/>
              </a:rPr>
              <a:t> </a:t>
            </a:r>
            <a:r>
              <a:rPr lang="en-US" b="1" dirty="0" err="1">
                <a:solidFill>
                  <a:srgbClr val="FFFF00"/>
                </a:solidFill>
                <a:latin typeface="Verdana (Body)"/>
              </a:rPr>
              <a:t>mới</a:t>
            </a:r>
            <a:r>
              <a:rPr lang="en-US" b="1" dirty="0">
                <a:solidFill>
                  <a:srgbClr val="FFFF00"/>
                </a:solidFill>
                <a:latin typeface="Verdana (Body)"/>
              </a:rPr>
              <a:t>: </a:t>
            </a:r>
          </a:p>
          <a:p>
            <a:r>
              <a:rPr lang="en-US" dirty="0" err="1">
                <a:solidFill>
                  <a:schemeClr val="tx1">
                    <a:lumMod val="95000"/>
                    <a:lumOff val="5000"/>
                  </a:schemeClr>
                </a:solidFill>
                <a:latin typeface="Verdana (Body)"/>
              </a:rPr>
              <a:t>Lập</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trình</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cho</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phép</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bạn</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tạo</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ra</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các</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ứng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dụng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phần</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mềm</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trang</a:t>
            </a:r>
            <a:r>
              <a:rPr lang="en-US" dirty="0">
                <a:solidFill>
                  <a:schemeClr val="tx1">
                    <a:lumMod val="95000"/>
                    <a:lumOff val="5000"/>
                  </a:schemeClr>
                </a:solidFill>
                <a:latin typeface="Verdana (Body)"/>
              </a:rPr>
              <a:t> web </a:t>
            </a:r>
            <a:r>
              <a:rPr lang="en-US" dirty="0" err="1">
                <a:solidFill>
                  <a:schemeClr val="tx1">
                    <a:lumMod val="95000"/>
                    <a:lumOff val="5000"/>
                  </a:schemeClr>
                </a:solidFill>
                <a:latin typeface="Verdana (Body)"/>
              </a:rPr>
              <a:t>và</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dịch</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vụ</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mới</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để</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phục</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vụ</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cộng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đồng</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và</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kinh</a:t>
            </a:r>
            <a:r>
              <a:rPr lang="en-US" dirty="0">
                <a:solidFill>
                  <a:schemeClr val="tx1">
                    <a:lumMod val="95000"/>
                    <a:lumOff val="5000"/>
                  </a:schemeClr>
                </a:solidFill>
                <a:latin typeface="Verdana (Body)"/>
              </a:rPr>
              <a:t> </a:t>
            </a:r>
            <a:r>
              <a:rPr lang="en-US" dirty="0" err="1">
                <a:solidFill>
                  <a:schemeClr val="tx1">
                    <a:lumMod val="95000"/>
                    <a:lumOff val="5000"/>
                  </a:schemeClr>
                </a:solidFill>
                <a:latin typeface="Verdana (Body)"/>
              </a:rPr>
              <a:t>doanh</a:t>
            </a:r>
            <a:r>
              <a:rPr lang="en-US" dirty="0">
                <a:solidFill>
                  <a:schemeClr val="tx1">
                    <a:lumMod val="95000"/>
                    <a:lumOff val="5000"/>
                  </a:schemeClr>
                </a:solidFill>
                <a:latin typeface="Verdana (Body)"/>
              </a:rPr>
              <a:t>.</a:t>
            </a:r>
          </a:p>
        </p:txBody>
      </p:sp>
      <p:sp>
        <p:nvSpPr>
          <p:cNvPr id="20" name="Rectangle 19">
            <a:extLst>
              <a:ext uri="{FF2B5EF4-FFF2-40B4-BE49-F238E27FC236}">
                <a16:creationId xmlns:a16="http://schemas.microsoft.com/office/drawing/2014/main" id="{F45C9058-5B59-2E53-CFED-0B97D7B8FE11}"/>
              </a:ext>
            </a:extLst>
          </p:cNvPr>
          <p:cNvSpPr/>
          <p:nvPr/>
        </p:nvSpPr>
        <p:spPr>
          <a:xfrm>
            <a:off x="-14010" y="1355219"/>
            <a:ext cx="9141619" cy="974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2. Khả năng kiểm soát và sửa chữa các vấn đề công nghệ: </a:t>
            </a:r>
            <a:endParaRPr lang="en-US" b="1" dirty="0">
              <a:solidFill>
                <a:srgbClr val="FFFF00"/>
              </a:solidFill>
            </a:endParaRPr>
          </a:p>
          <a:p>
            <a:r>
              <a:rPr lang="vi-VN" dirty="0"/>
              <a:t>Việc biết lập trình giúp bạn tự mình khắc phục các lỗi và sự cố trong các hệ thống công nghệ, không cần phải dựa vào người khác.</a:t>
            </a:r>
            <a:endParaRPr lang="en-US" dirty="0"/>
          </a:p>
        </p:txBody>
      </p:sp>
      <p:sp>
        <p:nvSpPr>
          <p:cNvPr id="23" name="Rectangle 22">
            <a:extLst>
              <a:ext uri="{FF2B5EF4-FFF2-40B4-BE49-F238E27FC236}">
                <a16:creationId xmlns:a16="http://schemas.microsoft.com/office/drawing/2014/main" id="{556A0068-F0A2-CEE0-78FD-2E16A3BFE1C1}"/>
              </a:ext>
            </a:extLst>
          </p:cNvPr>
          <p:cNvSpPr/>
          <p:nvPr/>
        </p:nvSpPr>
        <p:spPr>
          <a:xfrm>
            <a:off x="-28018" y="2555192"/>
            <a:ext cx="9169637"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3. Tăng cường khả năng tư duy logic và phân tích:</a:t>
            </a:r>
            <a:r>
              <a:rPr lang="vi-VN" b="1" dirty="0"/>
              <a:t> </a:t>
            </a:r>
            <a:endParaRPr lang="en-US" b="1" dirty="0"/>
          </a:p>
          <a:p>
            <a:r>
              <a:rPr lang="vi-VN" dirty="0"/>
              <a:t>Lập trình đòi hỏi tư duy logic và phân tích vấn đề. Việc rèn luyện kỹ năng này sẽ giúp bạn giải quyết các vấn đề phức tạp không chỉ trong lập trình mà còn trong cuộc sống hàng ngày.</a:t>
            </a:r>
            <a:endParaRPr lang="en-US" dirty="0"/>
          </a:p>
        </p:txBody>
      </p:sp>
      <p:sp>
        <p:nvSpPr>
          <p:cNvPr id="24" name="Rectangle 23">
            <a:extLst>
              <a:ext uri="{FF2B5EF4-FFF2-40B4-BE49-F238E27FC236}">
                <a16:creationId xmlns:a16="http://schemas.microsoft.com/office/drawing/2014/main" id="{EDE16F40-D65D-999D-357C-C9F9D4B7ABF3}"/>
              </a:ext>
            </a:extLst>
          </p:cNvPr>
          <p:cNvSpPr/>
          <p:nvPr/>
        </p:nvSpPr>
        <p:spPr>
          <a:xfrm>
            <a:off x="-14010" y="4022220"/>
            <a:ext cx="9169637"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4. Tạo ra thu nhập ổn định: </a:t>
            </a:r>
            <a:endParaRPr lang="en-US" b="1" dirty="0">
              <a:solidFill>
                <a:srgbClr val="FFFF00"/>
              </a:solidFill>
            </a:endParaRPr>
          </a:p>
          <a:p>
            <a:r>
              <a:rPr lang="vi-VN" dirty="0">
                <a:solidFill>
                  <a:schemeClr val="tx1">
                    <a:lumMod val="95000"/>
                    <a:lumOff val="5000"/>
                  </a:schemeClr>
                </a:solidFill>
              </a:rPr>
              <a:t>Lập trình là một trong những ngành công nghệ có thu nhập cao. Hiện nay, có rất nhiều nhà tuyển dụng và doanh nghiệp đang tìm kiếm các lập trình viên có kỹ năng tốt.</a:t>
            </a:r>
            <a:endParaRPr lang="en-US" dirty="0">
              <a:solidFill>
                <a:schemeClr val="tx1">
                  <a:lumMod val="95000"/>
                  <a:lumOff val="5000"/>
                </a:schemeClr>
              </a:solidFill>
            </a:endParaRPr>
          </a:p>
        </p:txBody>
      </p:sp>
      <p:sp>
        <p:nvSpPr>
          <p:cNvPr id="25" name="Rectangle 24">
            <a:extLst>
              <a:ext uri="{FF2B5EF4-FFF2-40B4-BE49-F238E27FC236}">
                <a16:creationId xmlns:a16="http://schemas.microsoft.com/office/drawing/2014/main" id="{827448F3-B0BA-590C-E5C7-1058E2363F39}"/>
              </a:ext>
            </a:extLst>
          </p:cNvPr>
          <p:cNvSpPr/>
          <p:nvPr/>
        </p:nvSpPr>
        <p:spPr>
          <a:xfrm>
            <a:off x="0" y="5489248"/>
            <a:ext cx="9141619"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5. Định hình tương lai công nghệ: </a:t>
            </a:r>
            <a:endParaRPr lang="en-US" b="1" dirty="0">
              <a:solidFill>
                <a:srgbClr val="FFFF00"/>
              </a:solidFill>
            </a:endParaRPr>
          </a:p>
          <a:p>
            <a:r>
              <a:rPr lang="vi-VN" dirty="0">
                <a:solidFill>
                  <a:schemeClr val="tx1">
                    <a:lumMod val="95000"/>
                    <a:lumOff val="5000"/>
                  </a:schemeClr>
                </a:solidFill>
              </a:rPr>
              <a:t>Lập trình viên tham gia vào việc phát triển công nghệ và định hình tương lai. Việc học lập trình giúp bạn hiểu và tham gia vào những tiến bộ công nghệ đang diễn ra.</a:t>
            </a:r>
          </a:p>
        </p:txBody>
      </p:sp>
      <p:sp>
        <p:nvSpPr>
          <p:cNvPr id="26" name="Callout: Left Arrow 25">
            <a:extLst>
              <a:ext uri="{FF2B5EF4-FFF2-40B4-BE49-F238E27FC236}">
                <a16:creationId xmlns:a16="http://schemas.microsoft.com/office/drawing/2014/main" id="{3E84C5EB-CD1F-774F-7635-F20F8BDD8ACC}"/>
              </a:ext>
            </a:extLst>
          </p:cNvPr>
          <p:cNvSpPr/>
          <p:nvPr/>
        </p:nvSpPr>
        <p:spPr>
          <a:xfrm>
            <a:off x="9371653" y="1087451"/>
            <a:ext cx="2247544" cy="4683095"/>
          </a:xfrm>
          <a:prstGeom prst="leftArrowCallo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000" i="1" dirty="0" err="1">
                <a:solidFill>
                  <a:schemeClr val="tx1"/>
                </a:solidFill>
              </a:rPr>
              <a:t>Lợi</a:t>
            </a:r>
            <a:r>
              <a:rPr lang="en-US" sz="4000" i="1" dirty="0">
                <a:solidFill>
                  <a:schemeClr val="tx1"/>
                </a:solidFill>
              </a:rPr>
              <a:t> </a:t>
            </a:r>
            <a:r>
              <a:rPr lang="en-US" sz="4000" i="1" dirty="0" err="1">
                <a:solidFill>
                  <a:schemeClr val="tx1"/>
                </a:solidFill>
              </a:rPr>
              <a:t>Ích</a:t>
            </a:r>
            <a:r>
              <a:rPr lang="en-US" sz="4000" i="1" dirty="0">
                <a:solidFill>
                  <a:schemeClr val="tx1"/>
                </a:solidFill>
              </a:rPr>
              <a:t> </a:t>
            </a:r>
            <a:r>
              <a:rPr lang="en-US" sz="4000" i="1" dirty="0" err="1">
                <a:solidFill>
                  <a:schemeClr val="tx1"/>
                </a:solidFill>
              </a:rPr>
              <a:t>Của</a:t>
            </a:r>
            <a:r>
              <a:rPr lang="en-US" sz="4000" i="1" dirty="0">
                <a:solidFill>
                  <a:schemeClr val="tx1"/>
                </a:solidFill>
              </a:rPr>
              <a:t> </a:t>
            </a:r>
            <a:r>
              <a:rPr lang="en-US" sz="4000" i="1" dirty="0" err="1">
                <a:solidFill>
                  <a:schemeClr val="tx1"/>
                </a:solidFill>
              </a:rPr>
              <a:t>Việc</a:t>
            </a:r>
            <a:r>
              <a:rPr lang="en-US" sz="4000" i="1" dirty="0">
                <a:solidFill>
                  <a:schemeClr val="tx1"/>
                </a:solidFill>
              </a:rPr>
              <a:t> </a:t>
            </a:r>
            <a:r>
              <a:rPr lang="en-US" sz="4000" i="1" dirty="0" err="1">
                <a:solidFill>
                  <a:schemeClr val="tx1"/>
                </a:solidFill>
              </a:rPr>
              <a:t>Lập</a:t>
            </a:r>
            <a:r>
              <a:rPr lang="en-US" sz="4000" i="1" dirty="0">
                <a:solidFill>
                  <a:schemeClr val="tx1"/>
                </a:solidFill>
              </a:rPr>
              <a:t> </a:t>
            </a:r>
            <a:r>
              <a:rPr lang="en-US" sz="4000" i="1" dirty="0" err="1">
                <a:solidFill>
                  <a:schemeClr val="tx1"/>
                </a:solidFill>
              </a:rPr>
              <a:t>Trình</a:t>
            </a:r>
            <a:endParaRPr lang="en-US" sz="4000" i="1" dirty="0">
              <a:solidFill>
                <a:schemeClr val="tx1"/>
              </a:solidFill>
            </a:endParaRPr>
          </a:p>
        </p:txBody>
      </p:sp>
    </p:spTree>
    <p:extLst>
      <p:ext uri="{BB962C8B-B14F-4D97-AF65-F5344CB8AC3E}">
        <p14:creationId xmlns:p14="http://schemas.microsoft.com/office/powerpoint/2010/main" val="16750761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ppt_x"/>
                                          </p:val>
                                        </p:tav>
                                        <p:tav tm="100000">
                                          <p:val>
                                            <p:strVal val="#ppt_x"/>
                                          </p:val>
                                        </p:tav>
                                      </p:tavLst>
                                    </p:anim>
                                    <p:anim calcmode="lin" valueType="num">
                                      <p:cBhvr additive="base">
                                        <p:cTn id="2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4" grpId="0" animBg="1"/>
      <p:bldP spid="25"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222AA-4EF1-427F-B292-FAF0CC05B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AB7EB8E-8A2B-48FD-BAC8-437293299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BC0AA161-D1D6-15A3-DB42-4895D0327A0D}"/>
              </a:ext>
            </a:extLst>
          </p:cNvPr>
          <p:cNvSpPr/>
          <p:nvPr/>
        </p:nvSpPr>
        <p:spPr>
          <a:xfrm>
            <a:off x="-34183" y="35610"/>
            <a:ext cx="9189810" cy="11714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latin typeface="Verdana (Body)"/>
              </a:rPr>
              <a:t>6. Thăng tiến trong sự nghiệp: </a:t>
            </a:r>
            <a:endParaRPr lang="en-US" b="1" dirty="0">
              <a:solidFill>
                <a:srgbClr val="FFFF00"/>
              </a:solidFill>
              <a:latin typeface="Verdana (Body)"/>
            </a:endParaRPr>
          </a:p>
          <a:p>
            <a:r>
              <a:rPr lang="vi-VN" dirty="0">
                <a:solidFill>
                  <a:schemeClr val="tx1"/>
                </a:solidFill>
                <a:latin typeface="Verdana (Body)"/>
              </a:rPr>
              <a:t>Lập trình là một kỹ năng ấn tượng và có giá trị trong nhiều lĩnh vực công việc. Việc biết lập trình sẽ giúp bạn có cơ hội thăng tiến và nhận được các cơ hội công việc tốt hơn.</a:t>
            </a:r>
            <a:endParaRPr lang="en-US" dirty="0">
              <a:solidFill>
                <a:schemeClr val="tx1"/>
              </a:solidFill>
              <a:latin typeface="Verdana (Body)"/>
            </a:endParaRPr>
          </a:p>
        </p:txBody>
      </p:sp>
      <p:sp>
        <p:nvSpPr>
          <p:cNvPr id="20" name="Rectangle 19">
            <a:extLst>
              <a:ext uri="{FF2B5EF4-FFF2-40B4-BE49-F238E27FC236}">
                <a16:creationId xmlns:a16="http://schemas.microsoft.com/office/drawing/2014/main" id="{F45C9058-5B59-2E53-CFED-0B97D7B8FE11}"/>
              </a:ext>
            </a:extLst>
          </p:cNvPr>
          <p:cNvSpPr/>
          <p:nvPr/>
        </p:nvSpPr>
        <p:spPr>
          <a:xfrm>
            <a:off x="0" y="1349522"/>
            <a:ext cx="9141619" cy="11579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7. Sáng tạo và tư duy sáng tạo: </a:t>
            </a:r>
            <a:endParaRPr lang="en-US" b="1" dirty="0">
              <a:solidFill>
                <a:srgbClr val="FFFF00"/>
              </a:solidFill>
            </a:endParaRPr>
          </a:p>
          <a:p>
            <a:r>
              <a:rPr lang="vi-VN" dirty="0">
                <a:solidFill>
                  <a:schemeClr val="tx1"/>
                </a:solidFill>
              </a:rPr>
              <a:t>Lập trình thu hút những người có tư duy sáng tạo và mong muốn tạo ra những cái mới mẻ. Lập trình cho phép bạn tự do sáng tạo và thể hiện ý tưởng của mình.</a:t>
            </a:r>
            <a:endParaRPr lang="en-US" dirty="0">
              <a:solidFill>
                <a:schemeClr val="tx1"/>
              </a:solidFill>
            </a:endParaRPr>
          </a:p>
        </p:txBody>
      </p:sp>
      <p:sp>
        <p:nvSpPr>
          <p:cNvPr id="23" name="Rectangle 22">
            <a:extLst>
              <a:ext uri="{FF2B5EF4-FFF2-40B4-BE49-F238E27FC236}">
                <a16:creationId xmlns:a16="http://schemas.microsoft.com/office/drawing/2014/main" id="{556A0068-F0A2-CEE0-78FD-2E16A3BFE1C1}"/>
              </a:ext>
            </a:extLst>
          </p:cNvPr>
          <p:cNvSpPr/>
          <p:nvPr/>
        </p:nvSpPr>
        <p:spPr>
          <a:xfrm>
            <a:off x="-28018" y="2618573"/>
            <a:ext cx="9169637"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8. Tăng cường khả năng problem-solving: </a:t>
            </a:r>
            <a:endParaRPr lang="en-US" b="1" dirty="0">
              <a:solidFill>
                <a:srgbClr val="FFFF00"/>
              </a:solidFill>
            </a:endParaRPr>
          </a:p>
          <a:p>
            <a:r>
              <a:rPr lang="vi-VN" dirty="0">
                <a:solidFill>
                  <a:schemeClr val="tx1"/>
                </a:solidFill>
              </a:rPr>
              <a:t>Kỹ năng lập trình giúp bạn rèn luyện khả năng giải quyết vấn đề. Việc tìm hiểu và áp dụng các thuật toán và logic giúp bạn tìm ra cách giải quyết các vấn đề một cách hiệu quả hơn.</a:t>
            </a:r>
            <a:endParaRPr lang="en-US" dirty="0">
              <a:solidFill>
                <a:schemeClr val="tx1"/>
              </a:solidFill>
            </a:endParaRPr>
          </a:p>
        </p:txBody>
      </p:sp>
      <p:sp>
        <p:nvSpPr>
          <p:cNvPr id="24" name="Rectangle 23">
            <a:extLst>
              <a:ext uri="{FF2B5EF4-FFF2-40B4-BE49-F238E27FC236}">
                <a16:creationId xmlns:a16="http://schemas.microsoft.com/office/drawing/2014/main" id="{EDE16F40-D65D-999D-357C-C9F9D4B7ABF3}"/>
              </a:ext>
            </a:extLst>
          </p:cNvPr>
          <p:cNvSpPr/>
          <p:nvPr/>
        </p:nvSpPr>
        <p:spPr>
          <a:xfrm>
            <a:off x="-14010" y="4022220"/>
            <a:ext cx="9169637" cy="12135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9. Khả năng làm việc độc lập: </a:t>
            </a:r>
            <a:endParaRPr lang="en-US" b="1" dirty="0">
              <a:solidFill>
                <a:srgbClr val="FFFF00"/>
              </a:solidFill>
            </a:endParaRPr>
          </a:p>
          <a:p>
            <a:r>
              <a:rPr lang="vi-VN" dirty="0">
                <a:solidFill>
                  <a:schemeClr val="tx1"/>
                </a:solidFill>
              </a:rPr>
              <a:t>Lập trình cho phép bạn làm việc độc lập và tự quản lý công việc của mình. Bạn có thể tổ chức và thực hiện các dự án mà không phụ thuộc vào sự hỗ trợ từ người khác.</a:t>
            </a:r>
            <a:endParaRPr lang="en-US" dirty="0">
              <a:solidFill>
                <a:schemeClr val="tx1"/>
              </a:solidFill>
            </a:endParaRPr>
          </a:p>
        </p:txBody>
      </p:sp>
      <p:sp>
        <p:nvSpPr>
          <p:cNvPr id="25" name="Rectangle 24">
            <a:extLst>
              <a:ext uri="{FF2B5EF4-FFF2-40B4-BE49-F238E27FC236}">
                <a16:creationId xmlns:a16="http://schemas.microsoft.com/office/drawing/2014/main" id="{827448F3-B0BA-590C-E5C7-1058E2363F39}"/>
              </a:ext>
            </a:extLst>
          </p:cNvPr>
          <p:cNvSpPr/>
          <p:nvPr/>
        </p:nvSpPr>
        <p:spPr>
          <a:xfrm>
            <a:off x="-14010" y="5362486"/>
            <a:ext cx="9155629" cy="14235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b="1" dirty="0">
                <a:solidFill>
                  <a:srgbClr val="FFFF00"/>
                </a:solidFill>
              </a:rPr>
              <a:t>10. Kết nối và chia sẻ với cộng đồng: </a:t>
            </a:r>
            <a:endParaRPr lang="en-US" b="1" dirty="0">
              <a:solidFill>
                <a:srgbClr val="FFFF00"/>
              </a:solidFill>
            </a:endParaRPr>
          </a:p>
          <a:p>
            <a:r>
              <a:rPr lang="vi-VN" dirty="0">
                <a:solidFill>
                  <a:schemeClr val="tx1"/>
                </a:solidFill>
              </a:rPr>
              <a:t>Lập trình viên thường tham gia vào các cộng đồng lập trình để học hỏi và chia sẻ kiến thức. Việc tham gia vào cộng đồng này giúp bạn mở rộng mạng lưới kết nối và trao đổi ý kiến với những người cùng niềm đam mê công nghệ.</a:t>
            </a:r>
          </a:p>
        </p:txBody>
      </p:sp>
      <p:sp>
        <p:nvSpPr>
          <p:cNvPr id="26" name="Callout: Left Arrow 25">
            <a:extLst>
              <a:ext uri="{FF2B5EF4-FFF2-40B4-BE49-F238E27FC236}">
                <a16:creationId xmlns:a16="http://schemas.microsoft.com/office/drawing/2014/main" id="{3E84C5EB-CD1F-774F-7635-F20F8BDD8ACC}"/>
              </a:ext>
            </a:extLst>
          </p:cNvPr>
          <p:cNvSpPr/>
          <p:nvPr/>
        </p:nvSpPr>
        <p:spPr>
          <a:xfrm>
            <a:off x="9371653" y="1087451"/>
            <a:ext cx="2247544" cy="4683095"/>
          </a:xfrm>
          <a:prstGeom prst="leftArrowCallo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000" i="1" dirty="0" err="1">
                <a:solidFill>
                  <a:schemeClr val="tx1"/>
                </a:solidFill>
              </a:rPr>
              <a:t>Lợi</a:t>
            </a:r>
            <a:r>
              <a:rPr lang="en-US" sz="4000" i="1" dirty="0">
                <a:solidFill>
                  <a:schemeClr val="tx1"/>
                </a:solidFill>
              </a:rPr>
              <a:t> </a:t>
            </a:r>
            <a:r>
              <a:rPr lang="en-US" sz="4000" i="1" dirty="0" err="1">
                <a:solidFill>
                  <a:schemeClr val="tx1"/>
                </a:solidFill>
              </a:rPr>
              <a:t>Ích</a:t>
            </a:r>
            <a:r>
              <a:rPr lang="en-US" sz="4000" i="1" dirty="0">
                <a:solidFill>
                  <a:schemeClr val="tx1"/>
                </a:solidFill>
              </a:rPr>
              <a:t> </a:t>
            </a:r>
            <a:r>
              <a:rPr lang="en-US" sz="4000" i="1" dirty="0" err="1">
                <a:solidFill>
                  <a:schemeClr val="tx1"/>
                </a:solidFill>
              </a:rPr>
              <a:t>Của</a:t>
            </a:r>
            <a:r>
              <a:rPr lang="en-US" sz="4000" i="1" dirty="0">
                <a:solidFill>
                  <a:schemeClr val="tx1"/>
                </a:solidFill>
              </a:rPr>
              <a:t> </a:t>
            </a:r>
            <a:r>
              <a:rPr lang="en-US" sz="4000" i="1" dirty="0" err="1">
                <a:solidFill>
                  <a:schemeClr val="tx1"/>
                </a:solidFill>
              </a:rPr>
              <a:t>Việc</a:t>
            </a:r>
            <a:r>
              <a:rPr lang="en-US" sz="4000" i="1" dirty="0">
                <a:solidFill>
                  <a:schemeClr val="tx1"/>
                </a:solidFill>
              </a:rPr>
              <a:t> </a:t>
            </a:r>
            <a:r>
              <a:rPr lang="en-US" sz="4000" i="1" dirty="0" err="1">
                <a:solidFill>
                  <a:schemeClr val="tx1"/>
                </a:solidFill>
              </a:rPr>
              <a:t>Lập</a:t>
            </a:r>
            <a:r>
              <a:rPr lang="en-US" sz="4000" i="1" dirty="0">
                <a:solidFill>
                  <a:schemeClr val="tx1"/>
                </a:solidFill>
              </a:rPr>
              <a:t> </a:t>
            </a:r>
            <a:r>
              <a:rPr lang="en-US" sz="4000" i="1" dirty="0" err="1">
                <a:solidFill>
                  <a:schemeClr val="tx1"/>
                </a:solidFill>
              </a:rPr>
              <a:t>Trình</a:t>
            </a:r>
            <a:endParaRPr lang="en-US" sz="4000" i="1" dirty="0">
              <a:solidFill>
                <a:schemeClr val="tx1"/>
              </a:solidFill>
            </a:endParaRPr>
          </a:p>
        </p:txBody>
      </p:sp>
    </p:spTree>
    <p:extLst>
      <p:ext uri="{BB962C8B-B14F-4D97-AF65-F5344CB8AC3E}">
        <p14:creationId xmlns:p14="http://schemas.microsoft.com/office/powerpoint/2010/main" val="88061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E9F83BD-E5DE-85EC-E023-F39A09A2B0D7}"/>
              </a:ext>
            </a:extLst>
          </p:cNvPr>
          <p:cNvSpPr>
            <a:spLocks noGrp="1"/>
          </p:cNvSpPr>
          <p:nvPr>
            <p:ph type="title"/>
          </p:nvPr>
        </p:nvSpPr>
        <p:spPr>
          <a:xfrm>
            <a:off x="2820500" y="0"/>
            <a:ext cx="6784585" cy="871671"/>
          </a:xfrm>
        </p:spPr>
        <p:txBody>
          <a:bodyPr>
            <a:normAutofit fontScale="90000"/>
          </a:bodyPr>
          <a:lstStyle/>
          <a:p>
            <a:r>
              <a:rPr lang="en-US" sz="4800" u="sng" dirty="0" err="1">
                <a:solidFill>
                  <a:schemeClr val="tx1">
                    <a:lumMod val="95000"/>
                    <a:lumOff val="5000"/>
                  </a:schemeClr>
                </a:solidFill>
              </a:rPr>
              <a:t>Bảng</a:t>
            </a:r>
            <a:r>
              <a:rPr lang="en-US" sz="4800" u="sng" dirty="0">
                <a:solidFill>
                  <a:schemeClr val="tx1">
                    <a:lumMod val="95000"/>
                    <a:lumOff val="5000"/>
                  </a:schemeClr>
                </a:solidFill>
              </a:rPr>
              <a:t> </a:t>
            </a:r>
            <a:r>
              <a:rPr lang="en-US" sz="4800" u="sng" dirty="0" err="1">
                <a:solidFill>
                  <a:schemeClr val="tx1">
                    <a:lumMod val="95000"/>
                    <a:lumOff val="5000"/>
                  </a:schemeClr>
                </a:solidFill>
              </a:rPr>
              <a:t>Phân</a:t>
            </a:r>
            <a:r>
              <a:rPr lang="en-US" sz="4800" u="sng" dirty="0">
                <a:solidFill>
                  <a:schemeClr val="tx1">
                    <a:lumMod val="95000"/>
                    <a:lumOff val="5000"/>
                  </a:schemeClr>
                </a:solidFill>
              </a:rPr>
              <a:t> </a:t>
            </a:r>
            <a:r>
              <a:rPr lang="en-US" sz="4800" u="sng" dirty="0" err="1">
                <a:solidFill>
                  <a:schemeClr val="tx1">
                    <a:lumMod val="95000"/>
                    <a:lumOff val="5000"/>
                  </a:schemeClr>
                </a:solidFill>
              </a:rPr>
              <a:t>Công</a:t>
            </a:r>
            <a:r>
              <a:rPr lang="en-US" sz="4800" u="sng" dirty="0">
                <a:solidFill>
                  <a:schemeClr val="tx1">
                    <a:lumMod val="95000"/>
                    <a:lumOff val="5000"/>
                  </a:schemeClr>
                </a:solidFill>
              </a:rPr>
              <a:t> </a:t>
            </a:r>
            <a:r>
              <a:rPr lang="en-US" sz="4800" u="sng" dirty="0" err="1">
                <a:solidFill>
                  <a:schemeClr val="tx1">
                    <a:lumMod val="95000"/>
                    <a:lumOff val="5000"/>
                  </a:schemeClr>
                </a:solidFill>
              </a:rPr>
              <a:t>Công</a:t>
            </a:r>
            <a:r>
              <a:rPr lang="en-US" sz="4800" u="sng" dirty="0">
                <a:solidFill>
                  <a:schemeClr val="tx1">
                    <a:lumMod val="95000"/>
                    <a:lumOff val="5000"/>
                  </a:schemeClr>
                </a:solidFill>
              </a:rPr>
              <a:t> </a:t>
            </a:r>
            <a:r>
              <a:rPr lang="en-US" sz="4800" u="sng" dirty="0" err="1">
                <a:solidFill>
                  <a:schemeClr val="tx1">
                    <a:lumMod val="95000"/>
                    <a:lumOff val="5000"/>
                  </a:schemeClr>
                </a:solidFill>
              </a:rPr>
              <a:t>Việc</a:t>
            </a:r>
            <a:endParaRPr lang="en-US" sz="4800" u="sng" dirty="0">
              <a:solidFill>
                <a:schemeClr val="tx1">
                  <a:lumMod val="95000"/>
                  <a:lumOff val="5000"/>
                </a:schemeClr>
              </a:solidFill>
            </a:endParaRPr>
          </a:p>
        </p:txBody>
      </p:sp>
      <p:graphicFrame>
        <p:nvGraphicFramePr>
          <p:cNvPr id="2" name="Table 2">
            <a:extLst>
              <a:ext uri="{FF2B5EF4-FFF2-40B4-BE49-F238E27FC236}">
                <a16:creationId xmlns:a16="http://schemas.microsoft.com/office/drawing/2014/main" id="{F05AECDA-7F9C-2E60-FC0C-CF603838D8C7}"/>
              </a:ext>
            </a:extLst>
          </p:cNvPr>
          <p:cNvGraphicFramePr>
            <a:graphicFrameLocks noGrp="1"/>
          </p:cNvGraphicFramePr>
          <p:nvPr>
            <p:extLst>
              <p:ext uri="{D42A27DB-BD31-4B8C-83A1-F6EECF244321}">
                <p14:modId xmlns:p14="http://schemas.microsoft.com/office/powerpoint/2010/main" val="1260712284"/>
              </p:ext>
            </p:extLst>
          </p:nvPr>
        </p:nvGraphicFramePr>
        <p:xfrm>
          <a:off x="623843" y="769122"/>
          <a:ext cx="11177900" cy="5324030"/>
        </p:xfrm>
        <a:graphic>
          <a:graphicData uri="http://schemas.openxmlformats.org/drawingml/2006/table">
            <a:tbl>
              <a:tblPr firstRow="1" bandRow="1">
                <a:tableStyleId>{5C22544A-7EE6-4342-B048-85BDC9FD1C3A}</a:tableStyleId>
              </a:tblPr>
              <a:tblGrid>
                <a:gridCol w="2794475">
                  <a:extLst>
                    <a:ext uri="{9D8B030D-6E8A-4147-A177-3AD203B41FA5}">
                      <a16:colId xmlns:a16="http://schemas.microsoft.com/office/drawing/2014/main" val="2361804368"/>
                    </a:ext>
                  </a:extLst>
                </a:gridCol>
                <a:gridCol w="2794475">
                  <a:extLst>
                    <a:ext uri="{9D8B030D-6E8A-4147-A177-3AD203B41FA5}">
                      <a16:colId xmlns:a16="http://schemas.microsoft.com/office/drawing/2014/main" val="3452544847"/>
                    </a:ext>
                  </a:extLst>
                </a:gridCol>
                <a:gridCol w="2794475">
                  <a:extLst>
                    <a:ext uri="{9D8B030D-6E8A-4147-A177-3AD203B41FA5}">
                      <a16:colId xmlns:a16="http://schemas.microsoft.com/office/drawing/2014/main" val="3190957727"/>
                    </a:ext>
                  </a:extLst>
                </a:gridCol>
                <a:gridCol w="2794475">
                  <a:extLst>
                    <a:ext uri="{9D8B030D-6E8A-4147-A177-3AD203B41FA5}">
                      <a16:colId xmlns:a16="http://schemas.microsoft.com/office/drawing/2014/main" val="1033333605"/>
                    </a:ext>
                  </a:extLst>
                </a:gridCol>
              </a:tblGrid>
              <a:tr h="570344">
                <a:tc>
                  <a:txBody>
                    <a:bodyPr/>
                    <a:lstStyle/>
                    <a:p>
                      <a:pPr marL="0" marR="0" indent="0" algn="ctr">
                        <a:lnSpc>
                          <a:spcPct val="150000"/>
                        </a:lnSpc>
                        <a:spcBef>
                          <a:spcPts val="0"/>
                        </a:spcBef>
                        <a:spcAft>
                          <a:spcPts val="800"/>
                        </a:spcAft>
                        <a:tabLst>
                          <a:tab pos="5829300" algn="l"/>
                        </a:tabLs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STT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800"/>
                        </a:spcAft>
                        <a:tabLst>
                          <a:tab pos="5829300" algn="l"/>
                        </a:tabLs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SINH VIÊN THỰC HIỆN</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800"/>
                        </a:spcAft>
                        <a:tabLst>
                          <a:tab pos="5829300" algn="l"/>
                        </a:tabLs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NỘI DUNG CÔNG VIỆC</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800"/>
                        </a:spcAft>
                        <a:tabLst>
                          <a:tab pos="5829300" algn="l"/>
                        </a:tabLs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KẾT QUẢ THỰC HIỆN</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676974"/>
                  </a:ext>
                </a:extLst>
              </a:tr>
              <a:tr h="859326">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Trần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Điền</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Học, đọc, tìm hiểu và làm về .NET</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Hoàn Thành 30%</a:t>
                      </a:r>
                    </a:p>
                  </a:txBody>
                  <a:tcPr marL="68580" marR="68580" marT="0" marB="0"/>
                </a:tc>
                <a:extLst>
                  <a:ext uri="{0D108BD9-81ED-4DB2-BD59-A6C34878D82A}">
                    <a16:rowId xmlns:a16="http://schemas.microsoft.com/office/drawing/2014/main" val="2190812449"/>
                  </a:ext>
                </a:extLst>
              </a:tr>
              <a:tr h="859326">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1460500" algn="l"/>
                        </a:tabLs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web </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Hoàn Thành 50%</a:t>
                      </a:r>
                    </a:p>
                  </a:txBody>
                  <a:tcPr marL="68580" marR="68580" marT="0" marB="0"/>
                </a:tc>
                <a:extLst>
                  <a:ext uri="{0D108BD9-81ED-4DB2-BD59-A6C34878D82A}">
                    <a16:rowId xmlns:a16="http://schemas.microsoft.com/office/drawing/2014/main" val="4263640656"/>
                  </a:ext>
                </a:extLst>
              </a:tr>
              <a:tr h="859326">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bug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Hoàn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20%</a:t>
                      </a:r>
                    </a:p>
                  </a:txBody>
                  <a:tcPr marL="68580" marR="68580" marT="0" marB="0"/>
                </a:tc>
                <a:extLst>
                  <a:ext uri="{0D108BD9-81ED-4DB2-BD59-A6C34878D82A}">
                    <a16:rowId xmlns:a16="http://schemas.microsoft.com/office/drawing/2014/main" val="3316872091"/>
                  </a:ext>
                </a:extLst>
              </a:tr>
              <a:tr h="1316382">
                <a:tc>
                  <a:txBody>
                    <a:bodyPr/>
                    <a:lstStyle/>
                    <a:p>
                      <a:pPr marL="0" marR="0" indent="0" algn="ctr">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Chỉnh sửa và thêm các chức năng vào giao diện người dùng trên trang web </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Hoàn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70%</a:t>
                      </a:r>
                    </a:p>
                  </a:txBody>
                  <a:tcPr marL="68580" marR="68580" marT="0" marB="0"/>
                </a:tc>
                <a:extLst>
                  <a:ext uri="{0D108BD9-81ED-4DB2-BD59-A6C34878D82A}">
                    <a16:rowId xmlns:a16="http://schemas.microsoft.com/office/drawing/2014/main" val="3609442066"/>
                  </a:ext>
                </a:extLst>
              </a:tr>
              <a:tr h="859326">
                <a:tc>
                  <a:txBody>
                    <a:bodyPr/>
                    <a:lstStyle/>
                    <a:p>
                      <a:pPr marL="0" marR="0" indent="0" algn="ctr">
                        <a:lnSpc>
                          <a:spcPct val="150000"/>
                        </a:lnSpc>
                        <a:spcBef>
                          <a:spcPts val="0"/>
                        </a:spcBef>
                        <a:spcAft>
                          <a:spcPts val="800"/>
                        </a:spcAft>
                        <a:tabLst>
                          <a:tab pos="58293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indent="0" algn="just">
                        <a:lnSpc>
                          <a:spcPct val="150000"/>
                        </a:lnSpc>
                        <a:spcBef>
                          <a:spcPts val="0"/>
                        </a:spcBef>
                        <a:spcAft>
                          <a:spcPts val="800"/>
                        </a:spcAft>
                        <a:tabLst>
                          <a:tab pos="5829300" algn="l"/>
                        </a:tabLs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Tham khảo về cấu trúc của trang web </a:t>
                      </a:r>
                    </a:p>
                  </a:txBody>
                  <a:tcPr marL="68580" marR="68580" marT="0" marB="0"/>
                </a:tc>
                <a:tc>
                  <a:txBody>
                    <a:bodyPr/>
                    <a:lstStyle/>
                    <a:p>
                      <a:pPr marL="0" marR="0" indent="0" algn="ctr">
                        <a:lnSpc>
                          <a:spcPct val="150000"/>
                        </a:lnSpc>
                        <a:spcBef>
                          <a:spcPts val="0"/>
                        </a:spcBef>
                        <a:spcAft>
                          <a:spcPts val="800"/>
                        </a:spcAft>
                        <a:tabLst>
                          <a:tab pos="58293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Hoàn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60% </a:t>
                      </a:r>
                    </a:p>
                  </a:txBody>
                  <a:tcPr marL="68580" marR="68580" marT="0" marB="0"/>
                </a:tc>
                <a:extLst>
                  <a:ext uri="{0D108BD9-81ED-4DB2-BD59-A6C34878D82A}">
                    <a16:rowId xmlns:a16="http://schemas.microsoft.com/office/drawing/2014/main" val="608703322"/>
                  </a:ext>
                </a:extLst>
              </a:tr>
            </a:tbl>
          </a:graphicData>
        </a:graphic>
      </p:graphicFrame>
      <p:sp>
        <p:nvSpPr>
          <p:cNvPr id="3" name="Text Placeholder 8">
            <a:extLst>
              <a:ext uri="{FF2B5EF4-FFF2-40B4-BE49-F238E27FC236}">
                <a16:creationId xmlns:a16="http://schemas.microsoft.com/office/drawing/2014/main" id="{18599333-F854-0C6B-19A0-7262C0B330C7}"/>
              </a:ext>
            </a:extLst>
          </p:cNvPr>
          <p:cNvSpPr txBox="1">
            <a:spLocks/>
          </p:cNvSpPr>
          <p:nvPr/>
        </p:nvSpPr>
        <p:spPr>
          <a:xfrm>
            <a:off x="8719457" y="6357692"/>
            <a:ext cx="3572691" cy="330490"/>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r>
              <a:rPr lang="en-US"/>
              <a:t>Sinh Viên : Trần Phương Điền</a:t>
            </a:r>
          </a:p>
        </p:txBody>
      </p:sp>
    </p:spTree>
    <p:extLst>
      <p:ext uri="{BB962C8B-B14F-4D97-AF65-F5344CB8AC3E}">
        <p14:creationId xmlns:p14="http://schemas.microsoft.com/office/powerpoint/2010/main" val="247303547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BD4B97F-5B2B-771B-C342-093E49D77C12}"/>
              </a:ext>
            </a:extLst>
          </p:cNvPr>
          <p:cNvSpPr/>
          <p:nvPr/>
        </p:nvSpPr>
        <p:spPr>
          <a:xfrm>
            <a:off x="76912" y="871671"/>
            <a:ext cx="3281585" cy="26577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effectLst/>
                <a:latin typeface="Times New Roman" panose="02020603050405020304" pitchFamily="18" charset="0"/>
                <a:ea typeface="Calibri" panose="020F0502020204030204" pitchFamily="34" charset="0"/>
              </a:rPr>
              <a:t>Chương</a:t>
            </a:r>
            <a:r>
              <a:rPr lang="en-US" dirty="0">
                <a:effectLst/>
                <a:latin typeface="Times New Roman" panose="02020603050405020304" pitchFamily="18" charset="0"/>
                <a:ea typeface="Calibri" panose="020F0502020204030204" pitchFamily="34" charset="0"/>
              </a:rPr>
              <a:t> 1: </a:t>
            </a:r>
          </a:p>
          <a:p>
            <a:pPr algn="ctr"/>
            <a:r>
              <a:rPr lang="en-US" dirty="0">
                <a:effectLst/>
                <a:latin typeface="Times New Roman" panose="02020603050405020304" pitchFamily="18" charset="0"/>
                <a:ea typeface="Calibri" panose="020F0502020204030204" pitchFamily="34" charset="0"/>
              </a:rPr>
              <a:t>GIỚI THIỆU TỔNG QUAN ĐƠN VỊ THỰC TẬP</a:t>
            </a:r>
          </a:p>
          <a:p>
            <a:pPr algn="ctr"/>
            <a:endParaRPr lang="en-US" dirty="0">
              <a:latin typeface="Times New Roman" panose="02020603050405020304" pitchFamily="18" charset="0"/>
            </a:endParaRPr>
          </a:p>
          <a:p>
            <a:pPr algn="ctr"/>
            <a:endParaRPr lang="en-US" dirty="0">
              <a:latin typeface="Times New Roman" panose="02020603050405020304" pitchFamily="18" charset="0"/>
            </a:endParaRPr>
          </a:p>
          <a:p>
            <a:pPr algn="ctr"/>
            <a:endParaRPr lang="en-US" dirty="0">
              <a:latin typeface="Times New Roman" panose="02020603050405020304" pitchFamily="18" charset="0"/>
            </a:endParaRPr>
          </a:p>
          <a:p>
            <a:pPr algn="ctr"/>
            <a:endParaRPr lang="en-US" dirty="0"/>
          </a:p>
        </p:txBody>
      </p:sp>
      <p:sp>
        <p:nvSpPr>
          <p:cNvPr id="2" name="Title 1">
            <a:extLst>
              <a:ext uri="{FF2B5EF4-FFF2-40B4-BE49-F238E27FC236}">
                <a16:creationId xmlns:a16="http://schemas.microsoft.com/office/drawing/2014/main" id="{64A5723E-35DE-C34C-21D8-FFF4143E00AE}"/>
              </a:ext>
            </a:extLst>
          </p:cNvPr>
          <p:cNvSpPr>
            <a:spLocks noGrp="1"/>
          </p:cNvSpPr>
          <p:nvPr>
            <p:ph type="title"/>
          </p:nvPr>
        </p:nvSpPr>
        <p:spPr>
          <a:xfrm>
            <a:off x="3469593" y="777667"/>
            <a:ext cx="8366332" cy="5306939"/>
          </a:xfrm>
        </p:spPr>
        <p:txBody>
          <a:bodyPr>
            <a:noAutofit/>
          </a:bodyPr>
          <a:lstStyle/>
          <a:p>
            <a:r>
              <a:rPr lang="vi-VN" sz="1800" dirty="0">
                <a:latin typeface="Tahoma (Headings)"/>
              </a:rPr>
              <a:t>TAKAS technology là một công ty công nghệ hàng đầu tại Việt Nam. </a:t>
            </a:r>
            <a:r>
              <a:rPr lang="en-US" sz="1800" dirty="0">
                <a:latin typeface="Tahoma (Headings)"/>
              </a:rPr>
              <a:t>C</a:t>
            </a:r>
            <a:r>
              <a:rPr lang="vi-VN" sz="1800" dirty="0">
                <a:latin typeface="Tahoma (Headings)"/>
              </a:rPr>
              <a:t>huyên cung cấp các giải pháp công nghệ tiên tiến cho các doanh nghiệp, tổ chức và cá nhân.</a:t>
            </a:r>
            <a:br>
              <a:rPr lang="vi-VN" sz="1800" dirty="0">
                <a:latin typeface="Tahoma (Headings)"/>
              </a:rPr>
            </a:br>
            <a:br>
              <a:rPr lang="vi-VN" sz="1800" dirty="0">
                <a:latin typeface="Tahoma (Headings)"/>
              </a:rPr>
            </a:br>
            <a:r>
              <a:rPr lang="vi-VN" sz="1800" dirty="0">
                <a:latin typeface="Tahoma (Headings)"/>
              </a:rPr>
              <a:t>Với đội ngũ nhân viên giàu kinh nghiệm và tay nghề cao, mang đến cho khách hàng những sản phẩm và dịch vụ chất lượng nhất. </a:t>
            </a:r>
            <a:r>
              <a:rPr lang="en-US" sz="1800" dirty="0" err="1">
                <a:latin typeface="Tahoma (Headings)"/>
              </a:rPr>
              <a:t>Công</a:t>
            </a:r>
            <a:r>
              <a:rPr lang="en-US" sz="1800" dirty="0">
                <a:latin typeface="Tahoma (Headings)"/>
              </a:rPr>
              <a:t> ty </a:t>
            </a:r>
            <a:r>
              <a:rPr lang="vi-VN" sz="1800" dirty="0">
                <a:latin typeface="Tahoma (Headings)"/>
              </a:rPr>
              <a:t>luôn nắm bắt những xu hướng công nghệ mới nhất và áp dụng vào công việc của mình để đáp ứng nhu cầu ngày càng đa dạng của khách hàng.</a:t>
            </a:r>
            <a:br>
              <a:rPr lang="vi-VN" sz="1800" dirty="0">
                <a:latin typeface="Tahoma (Headings)"/>
              </a:rPr>
            </a:br>
            <a:br>
              <a:rPr lang="vi-VN" sz="1800" dirty="0">
                <a:latin typeface="Tahoma (Headings)"/>
              </a:rPr>
            </a:br>
            <a:r>
              <a:rPr lang="vi-VN" sz="1800" dirty="0">
                <a:latin typeface="Tahoma (Headings)"/>
              </a:rPr>
              <a:t>Các dịch vụ chính mà </a:t>
            </a:r>
            <a:r>
              <a:rPr lang="en-US" sz="1800" dirty="0" err="1">
                <a:latin typeface="Tahoma (Headings)"/>
              </a:rPr>
              <a:t>công</a:t>
            </a:r>
            <a:r>
              <a:rPr lang="en-US" sz="1800" dirty="0">
                <a:latin typeface="Tahoma (Headings)"/>
              </a:rPr>
              <a:t> ty </a:t>
            </a:r>
            <a:r>
              <a:rPr lang="vi-VN" sz="1800" dirty="0">
                <a:latin typeface="Tahoma (Headings)"/>
              </a:rPr>
              <a:t>cung cấp bao gồm: phát triển phần mềm, thiết kế website, quản lý dự án, phân tích dữ liệu, hệ thống bảo mật và nhiều hơn nữa. </a:t>
            </a:r>
            <a:r>
              <a:rPr lang="en-US" sz="1800" dirty="0" err="1">
                <a:latin typeface="Tahoma (Headings)"/>
              </a:rPr>
              <a:t>Luôn</a:t>
            </a:r>
            <a:r>
              <a:rPr lang="en-US" sz="1800" dirty="0">
                <a:latin typeface="Tahoma (Headings)"/>
              </a:rPr>
              <a:t> </a:t>
            </a:r>
            <a:r>
              <a:rPr lang="vi-VN" sz="1800" dirty="0">
                <a:latin typeface="Tahoma (Headings)"/>
              </a:rPr>
              <a:t>tận dụng công nghệ tiên tiến như trí tuệ nhân tạo, blockchain và đám mây để tạo ra những giải pháp hiệu quả và tối ưu cho khách hàng .</a:t>
            </a:r>
            <a:br>
              <a:rPr lang="vi-VN" sz="1800" dirty="0">
                <a:latin typeface="Tahoma (Headings)"/>
              </a:rPr>
            </a:br>
            <a:br>
              <a:rPr lang="vi-VN" sz="1800" dirty="0">
                <a:latin typeface="Tahoma (Headings)"/>
              </a:rPr>
            </a:br>
            <a:r>
              <a:rPr lang="en-US" sz="1800" dirty="0" err="1">
                <a:latin typeface="Tahoma (Headings)"/>
              </a:rPr>
              <a:t>Công</a:t>
            </a:r>
            <a:r>
              <a:rPr lang="en-US" sz="1800" dirty="0">
                <a:latin typeface="Tahoma (Headings)"/>
              </a:rPr>
              <a:t> ty </a:t>
            </a:r>
            <a:r>
              <a:rPr lang="en-US" sz="1800" dirty="0" err="1">
                <a:latin typeface="Tahoma (Headings)"/>
              </a:rPr>
              <a:t>đã</a:t>
            </a:r>
            <a:r>
              <a:rPr lang="en-US" sz="1800" dirty="0">
                <a:latin typeface="Tahoma (Headings)"/>
              </a:rPr>
              <a:t> </a:t>
            </a:r>
            <a:r>
              <a:rPr lang="vi-VN" sz="1800" dirty="0">
                <a:latin typeface="Tahoma (Headings)"/>
              </a:rPr>
              <a:t>xây dựng mối quan hệ đối tác lâu dài và tin cậy với khách hàng bằng cách thực hiện các dự án theo tiến độ và đáp ứng những yêu cầu chi tiết của khách hàng. </a:t>
            </a:r>
            <a:r>
              <a:rPr lang="en-US" sz="1800" dirty="0">
                <a:latin typeface="Tahoma (Headings)"/>
              </a:rPr>
              <a:t>L</a:t>
            </a:r>
            <a:r>
              <a:rPr lang="vi-VN" sz="1800" dirty="0">
                <a:latin typeface="Tahoma (Headings)"/>
              </a:rPr>
              <a:t>uôn coi khách hàng là đối tác của mình và tập trung vào việc định hướng công việc theo mục tiêu của khách hàng.</a:t>
            </a:r>
            <a:br>
              <a:rPr lang="vi-VN" sz="1800" dirty="0">
                <a:latin typeface="Tahoma (Headings)"/>
              </a:rPr>
            </a:br>
            <a:br>
              <a:rPr lang="vi-VN" sz="1800" dirty="0">
                <a:latin typeface="Tahoma (Headings)"/>
              </a:rPr>
            </a:br>
            <a:r>
              <a:rPr lang="vi-VN" sz="1800" dirty="0">
                <a:latin typeface="Tahoma (Headings)"/>
              </a:rPr>
              <a:t>Với </a:t>
            </a:r>
            <a:r>
              <a:rPr lang="en-US" sz="1800" dirty="0" err="1">
                <a:latin typeface="Tahoma (Headings)"/>
              </a:rPr>
              <a:t>sự</a:t>
            </a:r>
            <a:r>
              <a:rPr lang="en-US" sz="1800" dirty="0">
                <a:latin typeface="Tahoma (Headings)"/>
              </a:rPr>
              <a:t> </a:t>
            </a:r>
            <a:r>
              <a:rPr lang="en-US" sz="1800" dirty="0" err="1">
                <a:latin typeface="Tahoma (Headings)"/>
              </a:rPr>
              <a:t>dảm</a:t>
            </a:r>
            <a:r>
              <a:rPr lang="en-US" sz="1800" dirty="0">
                <a:latin typeface="Tahoma (Headings)"/>
              </a:rPr>
              <a:t> </a:t>
            </a:r>
            <a:r>
              <a:rPr lang="en-US" sz="1800" dirty="0" err="1">
                <a:latin typeface="Tahoma (Headings)"/>
              </a:rPr>
              <a:t>bảo</a:t>
            </a:r>
            <a:r>
              <a:rPr lang="en-US" sz="1800" dirty="0">
                <a:latin typeface="Tahoma (Headings)"/>
              </a:rPr>
              <a:t> </a:t>
            </a:r>
            <a:r>
              <a:rPr lang="en-US" sz="1800" dirty="0" err="1">
                <a:latin typeface="Tahoma (Headings)"/>
              </a:rPr>
              <a:t>về</a:t>
            </a:r>
            <a:r>
              <a:rPr lang="en-US" sz="1800" dirty="0">
                <a:latin typeface="Tahoma (Headings)"/>
              </a:rPr>
              <a:t> </a:t>
            </a:r>
            <a:r>
              <a:rPr lang="vi-VN" sz="1800" dirty="0">
                <a:latin typeface="Tahoma (Headings)"/>
              </a:rPr>
              <a:t>chất lượng, sáng tạo và đổi mới, công ty TAKAS technology đã xây dựng được danh tiếng trong ngành công nghệ. </a:t>
            </a:r>
            <a:r>
              <a:rPr lang="en-US" sz="1800" dirty="0" err="1">
                <a:latin typeface="Tahoma (Headings)"/>
              </a:rPr>
              <a:t>Và</a:t>
            </a:r>
            <a:r>
              <a:rPr lang="en-US" sz="1800" dirty="0">
                <a:latin typeface="Tahoma (Headings)"/>
              </a:rPr>
              <a:t> </a:t>
            </a:r>
            <a:r>
              <a:rPr lang="vi-VN" sz="1800" dirty="0">
                <a:latin typeface="Tahoma (Headings)"/>
              </a:rPr>
              <a:t>là đối tác tin cậy cho các tổ chức và doanh nghiệp lớn tại Việt Nam và quốc tế.</a:t>
            </a:r>
            <a:endParaRPr lang="en-US" sz="1800" dirty="0">
              <a:latin typeface="Tahoma (Headings)"/>
            </a:endParaRPr>
          </a:p>
        </p:txBody>
      </p:sp>
      <p:pic>
        <p:nvPicPr>
          <p:cNvPr id="5" name="Picture 4" descr="A group of people posing for a photo&#10;&#10;Description automatically generated">
            <a:extLst>
              <a:ext uri="{FF2B5EF4-FFF2-40B4-BE49-F238E27FC236}">
                <a16:creationId xmlns:a16="http://schemas.microsoft.com/office/drawing/2014/main" id="{5E199940-637B-D0C5-95B5-99D58C89D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37" y="3693919"/>
            <a:ext cx="3242060" cy="2161373"/>
          </a:xfrm>
          <a:prstGeom prst="rect">
            <a:avLst/>
          </a:prstGeom>
        </p:spPr>
      </p:pic>
      <p:sp>
        <p:nvSpPr>
          <p:cNvPr id="6" name="Rectangle: Rounded Corners 5">
            <a:extLst>
              <a:ext uri="{FF2B5EF4-FFF2-40B4-BE49-F238E27FC236}">
                <a16:creationId xmlns:a16="http://schemas.microsoft.com/office/drawing/2014/main" id="{CDCDF63A-B5C3-3CE7-6353-7B2640600D8B}"/>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pic>
        <p:nvPicPr>
          <p:cNvPr id="2050" name="Picture 2" descr="Tư vấn giải pháp công nghệ cho doanh nghiệp - TAKAS">
            <a:extLst>
              <a:ext uri="{FF2B5EF4-FFF2-40B4-BE49-F238E27FC236}">
                <a16:creationId xmlns:a16="http://schemas.microsoft.com/office/drawing/2014/main" id="{712685C7-A2E8-FD43-F270-845B1A8EE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23" y="2123720"/>
            <a:ext cx="2757087" cy="114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4530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998308-B988-6EBE-6EE2-3E947DC02FF6}"/>
              </a:ext>
            </a:extLst>
          </p:cNvPr>
          <p:cNvSpPr>
            <a:spLocks noGrp="1"/>
          </p:cNvSpPr>
          <p:nvPr>
            <p:ph type="title" idx="4294967295"/>
          </p:nvPr>
        </p:nvSpPr>
        <p:spPr>
          <a:xfrm>
            <a:off x="232733" y="1818911"/>
            <a:ext cx="3126887" cy="2862841"/>
          </a:xfrm>
        </p:spPr>
        <p:txBody>
          <a:bodyPr vert="horz" lIns="91440" tIns="45720" rIns="91440" bIns="45720" rtlCol="0" anchor="b">
            <a:normAutofit/>
          </a:bodyPr>
          <a:lstStyle/>
          <a:p>
            <a:r>
              <a:rPr lang="en-US" sz="5000" spc="-100" dirty="0" err="1">
                <a:latin typeface="Times New Roman" panose="02020603050405020304" pitchFamily="18" charset="0"/>
                <a:cs typeface="Times New Roman" panose="02020603050405020304" pitchFamily="18" charset="0"/>
              </a:rPr>
              <a:t>Các</a:t>
            </a:r>
            <a:r>
              <a:rPr lang="en-US" sz="5000" spc="-100" dirty="0">
                <a:latin typeface="Times New Roman" panose="02020603050405020304" pitchFamily="18" charset="0"/>
                <a:cs typeface="Times New Roman" panose="02020603050405020304" pitchFamily="18" charset="0"/>
              </a:rPr>
              <a:t> </a:t>
            </a:r>
            <a:r>
              <a:rPr lang="en-US" sz="5000" spc="-100" dirty="0" err="1">
                <a:latin typeface="Times New Roman" panose="02020603050405020304" pitchFamily="18" charset="0"/>
                <a:cs typeface="Times New Roman" panose="02020603050405020304" pitchFamily="18" charset="0"/>
              </a:rPr>
              <a:t>đối</a:t>
            </a:r>
            <a:r>
              <a:rPr lang="en-US" sz="5000" spc="-100" dirty="0">
                <a:latin typeface="Times New Roman" panose="02020603050405020304" pitchFamily="18" charset="0"/>
                <a:cs typeface="Times New Roman" panose="02020603050405020304" pitchFamily="18" charset="0"/>
              </a:rPr>
              <a:t> </a:t>
            </a:r>
            <a:r>
              <a:rPr lang="en-US" sz="5000" spc="-100" dirty="0" err="1">
                <a:latin typeface="Times New Roman" panose="02020603050405020304" pitchFamily="18" charset="0"/>
                <a:cs typeface="Times New Roman" panose="02020603050405020304" pitchFamily="18" charset="0"/>
              </a:rPr>
              <a:t>tác</a:t>
            </a:r>
            <a:r>
              <a:rPr lang="en-US" sz="5000" spc="-100" dirty="0">
                <a:latin typeface="Times New Roman" panose="02020603050405020304" pitchFamily="18" charset="0"/>
                <a:cs typeface="Times New Roman" panose="02020603050405020304" pitchFamily="18" charset="0"/>
              </a:rPr>
              <a:t> </a:t>
            </a:r>
            <a:r>
              <a:rPr lang="en-US" sz="5000" spc="-100" dirty="0" err="1">
                <a:latin typeface="Times New Roman" panose="02020603050405020304" pitchFamily="18" charset="0"/>
                <a:cs typeface="Times New Roman" panose="02020603050405020304" pitchFamily="18" charset="0"/>
              </a:rPr>
              <a:t>và</a:t>
            </a:r>
            <a:r>
              <a:rPr lang="en-US" sz="5000" spc="-100" dirty="0">
                <a:latin typeface="Times New Roman" panose="02020603050405020304" pitchFamily="18" charset="0"/>
                <a:cs typeface="Times New Roman" panose="02020603050405020304" pitchFamily="18" charset="0"/>
              </a:rPr>
              <a:t> </a:t>
            </a:r>
            <a:r>
              <a:rPr lang="en-US" sz="5000" spc="-100" dirty="0" err="1">
                <a:latin typeface="Times New Roman" panose="02020603050405020304" pitchFamily="18" charset="0"/>
                <a:cs typeface="Times New Roman" panose="02020603050405020304" pitchFamily="18" charset="0"/>
              </a:rPr>
              <a:t>khách</a:t>
            </a:r>
            <a:r>
              <a:rPr lang="en-US" sz="5000" spc="-100" dirty="0">
                <a:latin typeface="Times New Roman" panose="02020603050405020304" pitchFamily="18" charset="0"/>
                <a:cs typeface="Times New Roman" panose="02020603050405020304" pitchFamily="18" charset="0"/>
              </a:rPr>
              <a:t> </a:t>
            </a:r>
            <a:r>
              <a:rPr lang="en-US" sz="5000" spc="-100" dirty="0" err="1">
                <a:latin typeface="Times New Roman" panose="02020603050405020304" pitchFamily="18" charset="0"/>
                <a:cs typeface="Times New Roman" panose="02020603050405020304" pitchFamily="18" charset="0"/>
              </a:rPr>
              <a:t>hàng</a:t>
            </a:r>
            <a:r>
              <a:rPr lang="en-US" sz="5000" spc="-100" dirty="0">
                <a:latin typeface="Times New Roman" panose="02020603050405020304" pitchFamily="18" charset="0"/>
                <a:cs typeface="Times New Roman" panose="02020603050405020304" pitchFamily="18" charset="0"/>
              </a:rPr>
              <a:t> </a:t>
            </a:r>
            <a:r>
              <a:rPr lang="en-US" sz="5000" spc="-100" dirty="0" err="1">
                <a:latin typeface="Times New Roman" panose="02020603050405020304" pitchFamily="18" charset="0"/>
                <a:cs typeface="Times New Roman" panose="02020603050405020304" pitchFamily="18" charset="0"/>
              </a:rPr>
              <a:t>của</a:t>
            </a:r>
            <a:r>
              <a:rPr lang="en-US" sz="5000" spc="-100" dirty="0">
                <a:latin typeface="Times New Roman" panose="02020603050405020304" pitchFamily="18" charset="0"/>
                <a:cs typeface="Times New Roman" panose="02020603050405020304" pitchFamily="18" charset="0"/>
              </a:rPr>
              <a:t> </a:t>
            </a:r>
            <a:r>
              <a:rPr lang="en-US" sz="5000" spc="-100" dirty="0" err="1">
                <a:latin typeface="Times New Roman" panose="02020603050405020304" pitchFamily="18" charset="0"/>
                <a:cs typeface="Times New Roman" panose="02020603050405020304" pitchFamily="18" charset="0"/>
              </a:rPr>
              <a:t>công</a:t>
            </a:r>
            <a:r>
              <a:rPr lang="en-US" sz="5000" spc="-100" dirty="0">
                <a:latin typeface="Times New Roman" panose="02020603050405020304" pitchFamily="18" charset="0"/>
                <a:cs typeface="Times New Roman" panose="02020603050405020304" pitchFamily="18" charset="0"/>
              </a:rPr>
              <a:t> ty </a:t>
            </a:r>
          </a:p>
        </p:txBody>
      </p:sp>
      <p:sp>
        <p:nvSpPr>
          <p:cNvPr id="34" name="Rectangle: Rounded Corners 33">
            <a:extLst>
              <a:ext uri="{FF2B5EF4-FFF2-40B4-BE49-F238E27FC236}">
                <a16:creationId xmlns:a16="http://schemas.microsoft.com/office/drawing/2014/main" id="{98EFD6ED-5D38-102C-520E-D2394E5E88C5}"/>
              </a:ext>
            </a:extLst>
          </p:cNvPr>
          <p:cNvSpPr/>
          <p:nvPr/>
        </p:nvSpPr>
        <p:spPr>
          <a:xfrm>
            <a:off x="3581491" y="70082"/>
            <a:ext cx="4073551" cy="15622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35" name="Picture 34" descr="Logo, company name&#10;&#10;Description automatically generated">
            <a:extLst>
              <a:ext uri="{FF2B5EF4-FFF2-40B4-BE49-F238E27FC236}">
                <a16:creationId xmlns:a16="http://schemas.microsoft.com/office/drawing/2014/main" id="{3738FC7B-FA26-E39A-8A8F-71D7E4C46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953" y="199061"/>
            <a:ext cx="2714625" cy="952500"/>
          </a:xfrm>
          <a:prstGeom prst="rect">
            <a:avLst/>
          </a:prstGeom>
        </p:spPr>
      </p:pic>
      <p:sp>
        <p:nvSpPr>
          <p:cNvPr id="36" name="TextBox 35">
            <a:extLst>
              <a:ext uri="{FF2B5EF4-FFF2-40B4-BE49-F238E27FC236}">
                <a16:creationId xmlns:a16="http://schemas.microsoft.com/office/drawing/2014/main" id="{7D77A3A3-C59B-DDA4-9D27-047F9BEB3019}"/>
              </a:ext>
            </a:extLst>
          </p:cNvPr>
          <p:cNvSpPr txBox="1"/>
          <p:nvPr/>
        </p:nvSpPr>
        <p:spPr>
          <a:xfrm>
            <a:off x="3809860" y="1250328"/>
            <a:ext cx="3725163" cy="338554"/>
          </a:xfrm>
          <a:prstGeom prst="rect">
            <a:avLst/>
          </a:prstGeom>
          <a:noFill/>
        </p:spPr>
        <p:txBody>
          <a:bodyPr wrap="square">
            <a:spAutoFit/>
          </a:bodyPr>
          <a:lstStyle/>
          <a:p>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Tập</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a:t>
            </a:r>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đoàn</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a:t>
            </a:r>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Công</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a:t>
            </a:r>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nghiệp</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Cao </a:t>
            </a:r>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su</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a:t>
            </a:r>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Việt</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Nam</a:t>
            </a:r>
            <a:endParaRPr lang="en-US" sz="1600" dirty="0">
              <a:solidFill>
                <a:schemeClr val="bg1"/>
              </a:solidFill>
              <a:highlight>
                <a:srgbClr val="000000"/>
              </a:highlight>
              <a:latin typeface="Times New Roman" panose="02020603050405020304" pitchFamily="18" charset="0"/>
              <a:cs typeface="Times New Roman" panose="02020603050405020304" pitchFamily="18" charset="0"/>
            </a:endParaRPr>
          </a:p>
        </p:txBody>
      </p:sp>
      <p:sp>
        <p:nvSpPr>
          <p:cNvPr id="37" name="Rectangle: Rounded Corners 36">
            <a:extLst>
              <a:ext uri="{FF2B5EF4-FFF2-40B4-BE49-F238E27FC236}">
                <a16:creationId xmlns:a16="http://schemas.microsoft.com/office/drawing/2014/main" id="{5DC3DD0A-ECA7-42E7-A4F3-DBE13F5157CE}"/>
              </a:ext>
            </a:extLst>
          </p:cNvPr>
          <p:cNvSpPr/>
          <p:nvPr/>
        </p:nvSpPr>
        <p:spPr>
          <a:xfrm>
            <a:off x="3581489" y="1775344"/>
            <a:ext cx="4073551" cy="15622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38" name="Picture 37" descr="Icon&#10;&#10;Description automatically generated">
            <a:extLst>
              <a:ext uri="{FF2B5EF4-FFF2-40B4-BE49-F238E27FC236}">
                <a16:creationId xmlns:a16="http://schemas.microsoft.com/office/drawing/2014/main" id="{39A69D83-F267-82AD-81F3-1E826E96A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397" y="1919589"/>
            <a:ext cx="2714625" cy="952500"/>
          </a:xfrm>
          <a:prstGeom prst="rect">
            <a:avLst/>
          </a:prstGeom>
        </p:spPr>
      </p:pic>
      <p:sp>
        <p:nvSpPr>
          <p:cNvPr id="39" name="TextBox 38">
            <a:extLst>
              <a:ext uri="{FF2B5EF4-FFF2-40B4-BE49-F238E27FC236}">
                <a16:creationId xmlns:a16="http://schemas.microsoft.com/office/drawing/2014/main" id="{0BCF7766-E9C2-42B9-D764-35F395A1D647}"/>
              </a:ext>
            </a:extLst>
          </p:cNvPr>
          <p:cNvSpPr txBox="1"/>
          <p:nvPr/>
        </p:nvSpPr>
        <p:spPr>
          <a:xfrm>
            <a:off x="3777411" y="2918759"/>
            <a:ext cx="3790060" cy="369332"/>
          </a:xfrm>
          <a:prstGeom prst="rect">
            <a:avLst/>
          </a:prstGeom>
          <a:noFill/>
        </p:spPr>
        <p:txBody>
          <a:bodyPr wrap="square">
            <a:spAutoFit/>
          </a:bodyPr>
          <a:lstStyle/>
          <a:p>
            <a:r>
              <a:rPr lang="en-US" dirty="0" err="1">
                <a:solidFill>
                  <a:schemeClr val="bg1"/>
                </a:solidFill>
                <a:highlight>
                  <a:srgbClr val="000000"/>
                </a:highlight>
              </a:rPr>
              <a:t>Công</a:t>
            </a:r>
            <a:r>
              <a:rPr lang="en-US" dirty="0">
                <a:solidFill>
                  <a:schemeClr val="bg1"/>
                </a:solidFill>
                <a:highlight>
                  <a:srgbClr val="000000"/>
                </a:highlight>
              </a:rPr>
              <a:t> Ty TNHH </a:t>
            </a:r>
            <a:r>
              <a:rPr lang="en-US" dirty="0" err="1">
                <a:solidFill>
                  <a:schemeClr val="bg1"/>
                </a:solidFill>
                <a:highlight>
                  <a:srgbClr val="000000"/>
                </a:highlight>
              </a:rPr>
              <a:t>Xuất</a:t>
            </a:r>
            <a:r>
              <a:rPr lang="en-US" dirty="0">
                <a:solidFill>
                  <a:schemeClr val="bg1"/>
                </a:solidFill>
                <a:highlight>
                  <a:srgbClr val="000000"/>
                </a:highlight>
              </a:rPr>
              <a:t> </a:t>
            </a:r>
            <a:r>
              <a:rPr lang="en-US" dirty="0" err="1">
                <a:solidFill>
                  <a:schemeClr val="bg1"/>
                </a:solidFill>
                <a:highlight>
                  <a:srgbClr val="000000"/>
                </a:highlight>
              </a:rPr>
              <a:t>Nhập</a:t>
            </a:r>
            <a:r>
              <a:rPr lang="en-US" dirty="0">
                <a:solidFill>
                  <a:schemeClr val="bg1"/>
                </a:solidFill>
                <a:highlight>
                  <a:srgbClr val="000000"/>
                </a:highlight>
              </a:rPr>
              <a:t> </a:t>
            </a:r>
            <a:r>
              <a:rPr lang="en-US" dirty="0" err="1">
                <a:solidFill>
                  <a:schemeClr val="bg1"/>
                </a:solidFill>
                <a:highlight>
                  <a:srgbClr val="000000"/>
                </a:highlight>
              </a:rPr>
              <a:t>Khẩu</a:t>
            </a:r>
            <a:r>
              <a:rPr lang="en-US" dirty="0">
                <a:solidFill>
                  <a:schemeClr val="bg1"/>
                </a:solidFill>
                <a:highlight>
                  <a:srgbClr val="000000"/>
                </a:highlight>
              </a:rPr>
              <a:t> </a:t>
            </a:r>
            <a:r>
              <a:rPr lang="en-US" dirty="0" err="1">
                <a:solidFill>
                  <a:schemeClr val="bg1"/>
                </a:solidFill>
                <a:highlight>
                  <a:srgbClr val="000000"/>
                </a:highlight>
              </a:rPr>
              <a:t>Ovan</a:t>
            </a:r>
            <a:endParaRPr lang="en-US" dirty="0">
              <a:solidFill>
                <a:schemeClr val="bg1"/>
              </a:solidFill>
              <a:highlight>
                <a:srgbClr val="000000"/>
              </a:highlight>
            </a:endParaRPr>
          </a:p>
        </p:txBody>
      </p:sp>
      <p:sp>
        <p:nvSpPr>
          <p:cNvPr id="74" name="Rectangle: Rounded Corners 73">
            <a:extLst>
              <a:ext uri="{FF2B5EF4-FFF2-40B4-BE49-F238E27FC236}">
                <a16:creationId xmlns:a16="http://schemas.microsoft.com/office/drawing/2014/main" id="{D7D8B299-E461-936F-57B1-76D35B72D9D7}"/>
              </a:ext>
            </a:extLst>
          </p:cNvPr>
          <p:cNvSpPr/>
          <p:nvPr/>
        </p:nvSpPr>
        <p:spPr>
          <a:xfrm>
            <a:off x="3588932" y="3451621"/>
            <a:ext cx="4073551" cy="15622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75" name="Picture 74">
            <a:extLst>
              <a:ext uri="{FF2B5EF4-FFF2-40B4-BE49-F238E27FC236}">
                <a16:creationId xmlns:a16="http://schemas.microsoft.com/office/drawing/2014/main" id="{EA7F1A8C-5987-98F3-FB19-A0D36DB80507}"/>
              </a:ext>
            </a:extLst>
          </p:cNvPr>
          <p:cNvPicPr>
            <a:picLocks noChangeAspect="1"/>
          </p:cNvPicPr>
          <p:nvPr/>
        </p:nvPicPr>
        <p:blipFill>
          <a:blip r:embed="rId5"/>
          <a:stretch>
            <a:fillRect/>
          </a:stretch>
        </p:blipFill>
        <p:spPr>
          <a:xfrm>
            <a:off x="4368474" y="3605044"/>
            <a:ext cx="2714625" cy="952500"/>
          </a:xfrm>
          <a:prstGeom prst="rect">
            <a:avLst/>
          </a:prstGeom>
        </p:spPr>
      </p:pic>
      <p:sp>
        <p:nvSpPr>
          <p:cNvPr id="76" name="TextBox 75">
            <a:extLst>
              <a:ext uri="{FF2B5EF4-FFF2-40B4-BE49-F238E27FC236}">
                <a16:creationId xmlns:a16="http://schemas.microsoft.com/office/drawing/2014/main" id="{CAF9A3F9-89E4-D8AB-475F-9B2F8E52F472}"/>
              </a:ext>
            </a:extLst>
          </p:cNvPr>
          <p:cNvSpPr txBox="1"/>
          <p:nvPr/>
        </p:nvSpPr>
        <p:spPr>
          <a:xfrm>
            <a:off x="3872423" y="4643083"/>
            <a:ext cx="3790060" cy="369332"/>
          </a:xfrm>
          <a:prstGeom prst="rect">
            <a:avLst/>
          </a:prstGeom>
          <a:noFill/>
        </p:spPr>
        <p:txBody>
          <a:bodyPr wrap="square">
            <a:spAutoFit/>
          </a:bodyPr>
          <a:lstStyle/>
          <a:p>
            <a:r>
              <a:rPr lang="en-US" dirty="0" err="1">
                <a:solidFill>
                  <a:schemeClr val="bg1"/>
                </a:solidFill>
                <a:highlight>
                  <a:srgbClr val="000000"/>
                </a:highlight>
                <a:latin typeface="Times New Roman" panose="02020603050405020304" pitchFamily="18" charset="0"/>
                <a:cs typeface="Times New Roman" panose="02020603050405020304" pitchFamily="18" charset="0"/>
              </a:rPr>
              <a:t>Công</a:t>
            </a:r>
            <a:r>
              <a:rPr lang="en-US" dirty="0">
                <a:solidFill>
                  <a:schemeClr val="bg1"/>
                </a:solidFill>
                <a:highlight>
                  <a:srgbClr val="000000"/>
                </a:highlight>
                <a:latin typeface="Times New Roman" panose="02020603050405020304" pitchFamily="18" charset="0"/>
                <a:cs typeface="Times New Roman" panose="02020603050405020304" pitchFamily="18" charset="0"/>
              </a:rPr>
              <a:t> ty </a:t>
            </a:r>
            <a:r>
              <a:rPr lang="en-US" dirty="0" err="1">
                <a:solidFill>
                  <a:schemeClr val="bg1"/>
                </a:solidFill>
                <a:highlight>
                  <a:srgbClr val="000000"/>
                </a:highlight>
                <a:latin typeface="Times New Roman" panose="02020603050405020304" pitchFamily="18" charset="0"/>
                <a:cs typeface="Times New Roman" panose="02020603050405020304" pitchFamily="18" charset="0"/>
              </a:rPr>
              <a:t>dịch</a:t>
            </a:r>
            <a:r>
              <a:rPr lang="en-US" dirty="0">
                <a:solidFill>
                  <a:schemeClr val="bg1"/>
                </a:solidFill>
                <a:highlight>
                  <a:srgbClr val="000000"/>
                </a:highlight>
                <a:latin typeface="Times New Roman" panose="02020603050405020304" pitchFamily="18" charset="0"/>
                <a:cs typeface="Times New Roman" panose="02020603050405020304" pitchFamily="18" charset="0"/>
              </a:rPr>
              <a:t> </a:t>
            </a:r>
            <a:r>
              <a:rPr lang="en-US" dirty="0" err="1">
                <a:solidFill>
                  <a:schemeClr val="bg1"/>
                </a:solidFill>
                <a:highlight>
                  <a:srgbClr val="000000"/>
                </a:highlight>
                <a:latin typeface="Times New Roman" panose="02020603050405020304" pitchFamily="18" charset="0"/>
                <a:cs typeface="Times New Roman" panose="02020603050405020304" pitchFamily="18" charset="0"/>
              </a:rPr>
              <a:t>vụ</a:t>
            </a:r>
            <a:r>
              <a:rPr lang="en-US" dirty="0">
                <a:solidFill>
                  <a:schemeClr val="bg1"/>
                </a:solidFill>
                <a:highlight>
                  <a:srgbClr val="000000"/>
                </a:highlight>
                <a:latin typeface="Times New Roman" panose="02020603050405020304" pitchFamily="18" charset="0"/>
                <a:cs typeface="Times New Roman" panose="02020603050405020304" pitchFamily="18" charset="0"/>
              </a:rPr>
              <a:t> du </a:t>
            </a:r>
            <a:r>
              <a:rPr lang="en-US" dirty="0" err="1">
                <a:solidFill>
                  <a:schemeClr val="bg1"/>
                </a:solidFill>
                <a:highlight>
                  <a:srgbClr val="000000"/>
                </a:highlight>
                <a:latin typeface="Times New Roman" panose="02020603050405020304" pitchFamily="18" charset="0"/>
                <a:cs typeface="Times New Roman" panose="02020603050405020304" pitchFamily="18" charset="0"/>
              </a:rPr>
              <a:t>lịch</a:t>
            </a:r>
            <a:r>
              <a:rPr lang="en-US" dirty="0">
                <a:solidFill>
                  <a:schemeClr val="bg1"/>
                </a:solidFill>
                <a:highlight>
                  <a:srgbClr val="000000"/>
                </a:highlight>
                <a:latin typeface="Times New Roman" panose="02020603050405020304" pitchFamily="18" charset="0"/>
                <a:cs typeface="Times New Roman" panose="02020603050405020304" pitchFamily="18" charset="0"/>
              </a:rPr>
              <a:t> Demi Home</a:t>
            </a:r>
          </a:p>
        </p:txBody>
      </p:sp>
      <p:sp>
        <p:nvSpPr>
          <p:cNvPr id="77" name="Rectangle: Rounded Corners 76">
            <a:extLst>
              <a:ext uri="{FF2B5EF4-FFF2-40B4-BE49-F238E27FC236}">
                <a16:creationId xmlns:a16="http://schemas.microsoft.com/office/drawing/2014/main" id="{4D057625-8DA2-9439-9FA9-3D01580105EE}"/>
              </a:ext>
            </a:extLst>
          </p:cNvPr>
          <p:cNvSpPr/>
          <p:nvPr/>
        </p:nvSpPr>
        <p:spPr>
          <a:xfrm>
            <a:off x="3588931" y="5206838"/>
            <a:ext cx="4073551" cy="15622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78" name="Picture 77" descr="Logo&#10;&#10;Description automatically generated with low confidence">
            <a:extLst>
              <a:ext uri="{FF2B5EF4-FFF2-40B4-BE49-F238E27FC236}">
                <a16:creationId xmlns:a16="http://schemas.microsoft.com/office/drawing/2014/main" id="{18E91EE0-0E1E-BAF9-22BF-000E69E1D5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9506" y="5331332"/>
            <a:ext cx="2714625" cy="1015423"/>
          </a:xfrm>
          <a:prstGeom prst="rect">
            <a:avLst/>
          </a:prstGeom>
        </p:spPr>
      </p:pic>
      <p:sp>
        <p:nvSpPr>
          <p:cNvPr id="79" name="TextBox 78">
            <a:extLst>
              <a:ext uri="{FF2B5EF4-FFF2-40B4-BE49-F238E27FC236}">
                <a16:creationId xmlns:a16="http://schemas.microsoft.com/office/drawing/2014/main" id="{0405789B-9347-2938-6BE9-C03DA1E6F1AA}"/>
              </a:ext>
            </a:extLst>
          </p:cNvPr>
          <p:cNvSpPr txBox="1"/>
          <p:nvPr/>
        </p:nvSpPr>
        <p:spPr>
          <a:xfrm>
            <a:off x="3809860" y="6393425"/>
            <a:ext cx="3797230" cy="369332"/>
          </a:xfrm>
          <a:prstGeom prst="rect">
            <a:avLst/>
          </a:prstGeom>
          <a:noFill/>
        </p:spPr>
        <p:txBody>
          <a:bodyPr wrap="square">
            <a:spAutoFit/>
          </a:bodyPr>
          <a:lstStyle/>
          <a:p>
            <a:pPr marL="0" algn="l" rtl="0" eaLnBrk="1" latinLnBrk="0" hangingPunct="1">
              <a:spcBef>
                <a:spcPts val="0"/>
              </a:spcBef>
              <a:spcAft>
                <a:spcPts val="0"/>
              </a:spcAft>
            </a:pPr>
            <a:r>
              <a:rPr lang="en-US" sz="1800" b="0" i="0" kern="1200" dirty="0">
                <a:solidFill>
                  <a:srgbClr val="FFFFFF"/>
                </a:solidFill>
                <a:effectLst/>
                <a:highlight>
                  <a:srgbClr val="000000"/>
                </a:highlight>
                <a:latin typeface="Times New Roman" panose="02020603050405020304" pitchFamily="18" charset="0"/>
                <a:cs typeface="Times New Roman" panose="02020603050405020304" pitchFamily="18" charset="0"/>
              </a:rPr>
              <a:t> </a:t>
            </a:r>
            <a:r>
              <a:rPr lang="en-US" sz="1800" b="0" i="0" kern="1200" dirty="0" err="1">
                <a:solidFill>
                  <a:srgbClr val="FFFFFF"/>
                </a:solidFill>
                <a:effectLst/>
                <a:highlight>
                  <a:srgbClr val="000000"/>
                </a:highlight>
                <a:latin typeface="Times New Roman" panose="02020603050405020304" pitchFamily="18" charset="0"/>
                <a:cs typeface="Times New Roman" panose="02020603050405020304" pitchFamily="18" charset="0"/>
              </a:rPr>
              <a:t>Công</a:t>
            </a:r>
            <a:r>
              <a:rPr lang="en-US" sz="1800" b="0" i="0" kern="1200" dirty="0">
                <a:solidFill>
                  <a:srgbClr val="FFFFFF"/>
                </a:solidFill>
                <a:effectLst/>
                <a:highlight>
                  <a:srgbClr val="000000"/>
                </a:highlight>
                <a:latin typeface="Times New Roman" panose="02020603050405020304" pitchFamily="18" charset="0"/>
                <a:cs typeface="Times New Roman" panose="02020603050405020304" pitchFamily="18" charset="0"/>
              </a:rPr>
              <a:t> ty TNHH </a:t>
            </a:r>
            <a:r>
              <a:rPr lang="en-US" sz="1800" b="0" i="0" kern="1200" dirty="0" err="1">
                <a:solidFill>
                  <a:srgbClr val="FFFFFF"/>
                </a:solidFill>
                <a:effectLst/>
                <a:highlight>
                  <a:srgbClr val="000000"/>
                </a:highlight>
                <a:latin typeface="Times New Roman" panose="02020603050405020304" pitchFamily="18" charset="0"/>
                <a:cs typeface="Times New Roman" panose="02020603050405020304" pitchFamily="18" charset="0"/>
              </a:rPr>
              <a:t>Thẩm</a:t>
            </a:r>
            <a:r>
              <a:rPr lang="en-US" sz="1800" b="0" i="0" kern="1200" dirty="0">
                <a:solidFill>
                  <a:srgbClr val="FFFFFF"/>
                </a:solidFill>
                <a:effectLst/>
                <a:highlight>
                  <a:srgbClr val="000000"/>
                </a:highlight>
                <a:latin typeface="Times New Roman" panose="02020603050405020304" pitchFamily="18" charset="0"/>
                <a:cs typeface="Times New Roman" panose="02020603050405020304" pitchFamily="18" charset="0"/>
              </a:rPr>
              <a:t> </a:t>
            </a:r>
            <a:r>
              <a:rPr lang="en-US" sz="1800" b="0" i="0" kern="1200" dirty="0" err="1">
                <a:solidFill>
                  <a:srgbClr val="FFFFFF"/>
                </a:solidFill>
                <a:effectLst/>
                <a:highlight>
                  <a:srgbClr val="000000"/>
                </a:highlight>
                <a:latin typeface="Times New Roman" panose="02020603050405020304" pitchFamily="18" charset="0"/>
                <a:cs typeface="Times New Roman" panose="02020603050405020304" pitchFamily="18" charset="0"/>
              </a:rPr>
              <a:t>Mỹ</a:t>
            </a:r>
            <a:r>
              <a:rPr lang="en-US" sz="1800" b="0" i="0" kern="1200" dirty="0">
                <a:solidFill>
                  <a:srgbClr val="FFFFFF"/>
                </a:solidFill>
                <a:effectLst/>
                <a:highlight>
                  <a:srgbClr val="000000"/>
                </a:highlight>
                <a:latin typeface="Times New Roman" panose="02020603050405020304" pitchFamily="18" charset="0"/>
                <a:cs typeface="Times New Roman" panose="02020603050405020304" pitchFamily="18" charset="0"/>
              </a:rPr>
              <a:t> </a:t>
            </a:r>
            <a:r>
              <a:rPr lang="en-US" sz="1800" b="0" i="0" kern="1200" dirty="0" err="1">
                <a:solidFill>
                  <a:srgbClr val="FFFFFF"/>
                </a:solidFill>
                <a:effectLst/>
                <a:highlight>
                  <a:srgbClr val="000000"/>
                </a:highlight>
                <a:latin typeface="Times New Roman" panose="02020603050405020304" pitchFamily="18" charset="0"/>
                <a:cs typeface="Times New Roman" panose="02020603050405020304" pitchFamily="18" charset="0"/>
              </a:rPr>
              <a:t>Ngọc</a:t>
            </a:r>
            <a:r>
              <a:rPr lang="en-US" sz="1800" b="0" i="0" kern="1200" dirty="0">
                <a:solidFill>
                  <a:srgbClr val="FFFFFF"/>
                </a:solidFill>
                <a:effectLst/>
                <a:highlight>
                  <a:srgbClr val="000000"/>
                </a:highlight>
                <a:latin typeface="Times New Roman" panose="02020603050405020304" pitchFamily="18" charset="0"/>
                <a:cs typeface="Times New Roman" panose="02020603050405020304" pitchFamily="18" charset="0"/>
              </a:rPr>
              <a:t> Dung</a:t>
            </a:r>
            <a:endParaRPr lang="en-US" dirty="0">
              <a:effectLst/>
              <a:latin typeface="Times New Roman" panose="02020603050405020304" pitchFamily="18" charset="0"/>
              <a:cs typeface="Times New Roman" panose="02020603050405020304" pitchFamily="18" charset="0"/>
            </a:endParaRPr>
          </a:p>
        </p:txBody>
      </p:sp>
      <p:sp>
        <p:nvSpPr>
          <p:cNvPr id="80" name="Rectangle: Rounded Corners 79">
            <a:extLst>
              <a:ext uri="{FF2B5EF4-FFF2-40B4-BE49-F238E27FC236}">
                <a16:creationId xmlns:a16="http://schemas.microsoft.com/office/drawing/2014/main" id="{44866E63-E0D3-408D-8CDA-B66B8A3648FF}"/>
              </a:ext>
            </a:extLst>
          </p:cNvPr>
          <p:cNvSpPr/>
          <p:nvPr/>
        </p:nvSpPr>
        <p:spPr>
          <a:xfrm>
            <a:off x="7919093" y="82494"/>
            <a:ext cx="4073551" cy="15622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81" name="Picture 80" descr="Logo, company name&#10;&#10;Description automatically generated">
            <a:extLst>
              <a:ext uri="{FF2B5EF4-FFF2-40B4-BE49-F238E27FC236}">
                <a16:creationId xmlns:a16="http://schemas.microsoft.com/office/drawing/2014/main" id="{EDF5469A-38E3-863B-0E07-F3103E151F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2605" y="199061"/>
            <a:ext cx="2714625" cy="952500"/>
          </a:xfrm>
          <a:prstGeom prst="rect">
            <a:avLst/>
          </a:prstGeom>
        </p:spPr>
      </p:pic>
      <p:sp>
        <p:nvSpPr>
          <p:cNvPr id="82" name="TextBox 81">
            <a:extLst>
              <a:ext uri="{FF2B5EF4-FFF2-40B4-BE49-F238E27FC236}">
                <a16:creationId xmlns:a16="http://schemas.microsoft.com/office/drawing/2014/main" id="{988FEB30-1BCF-D299-3AC8-2572E9363D4B}"/>
              </a:ext>
            </a:extLst>
          </p:cNvPr>
          <p:cNvSpPr txBox="1"/>
          <p:nvPr/>
        </p:nvSpPr>
        <p:spPr>
          <a:xfrm>
            <a:off x="8550045" y="1179154"/>
            <a:ext cx="2994258" cy="338554"/>
          </a:xfrm>
          <a:prstGeom prst="rect">
            <a:avLst/>
          </a:prstGeom>
          <a:noFill/>
        </p:spPr>
        <p:txBody>
          <a:bodyPr wrap="square">
            <a:spAutoFit/>
          </a:bodyPr>
          <a:lstStyle/>
          <a:p>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Hệ</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a:t>
            </a:r>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thống</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a:t>
            </a:r>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dịch</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a:t>
            </a:r>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vụ</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a:t>
            </a:r>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làm</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a:t>
            </a:r>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đẹp</a:t>
            </a:r>
            <a:r>
              <a:rPr lang="en-US" sz="1600" b="1" i="0" dirty="0">
                <a:solidFill>
                  <a:schemeClr val="bg1"/>
                </a:solidFill>
                <a:effectLst/>
                <a:highlight>
                  <a:srgbClr val="000000"/>
                </a:highlight>
                <a:latin typeface="Times New Roman" panose="02020603050405020304" pitchFamily="18" charset="0"/>
                <a:cs typeface="Times New Roman" panose="02020603050405020304" pitchFamily="18" charset="0"/>
              </a:rPr>
              <a:t> </a:t>
            </a:r>
            <a:r>
              <a:rPr lang="en-US" sz="1600" b="1" i="0" dirty="0" err="1">
                <a:solidFill>
                  <a:schemeClr val="bg1"/>
                </a:solidFill>
                <a:effectLst/>
                <a:highlight>
                  <a:srgbClr val="000000"/>
                </a:highlight>
                <a:latin typeface="Times New Roman" panose="02020603050405020304" pitchFamily="18" charset="0"/>
                <a:cs typeface="Times New Roman" panose="02020603050405020304" pitchFamily="18" charset="0"/>
              </a:rPr>
              <a:t>Zema</a:t>
            </a:r>
            <a:endParaRPr lang="en-US" sz="1600" dirty="0">
              <a:solidFill>
                <a:schemeClr val="bg1"/>
              </a:solidFill>
              <a:highlight>
                <a:srgbClr val="000000"/>
              </a:highlight>
              <a:latin typeface="Times New Roman" panose="02020603050405020304" pitchFamily="18" charset="0"/>
              <a:cs typeface="Times New Roman" panose="02020603050405020304" pitchFamily="18" charset="0"/>
            </a:endParaRPr>
          </a:p>
        </p:txBody>
      </p:sp>
      <p:sp>
        <p:nvSpPr>
          <p:cNvPr id="83" name="Rectangle: Rounded Corners 82">
            <a:extLst>
              <a:ext uri="{FF2B5EF4-FFF2-40B4-BE49-F238E27FC236}">
                <a16:creationId xmlns:a16="http://schemas.microsoft.com/office/drawing/2014/main" id="{18907881-4354-9AAE-0755-C5E5F2F5FDC4}"/>
              </a:ext>
            </a:extLst>
          </p:cNvPr>
          <p:cNvSpPr/>
          <p:nvPr/>
        </p:nvSpPr>
        <p:spPr>
          <a:xfrm>
            <a:off x="7919093" y="1775344"/>
            <a:ext cx="4073551" cy="15622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84" name="Picture 83">
            <a:extLst>
              <a:ext uri="{FF2B5EF4-FFF2-40B4-BE49-F238E27FC236}">
                <a16:creationId xmlns:a16="http://schemas.microsoft.com/office/drawing/2014/main" id="{BAF062D5-82F6-9790-71FF-5D05ACB33557}"/>
              </a:ext>
            </a:extLst>
          </p:cNvPr>
          <p:cNvPicPr>
            <a:picLocks noChangeAspect="1"/>
          </p:cNvPicPr>
          <p:nvPr/>
        </p:nvPicPr>
        <p:blipFill>
          <a:blip r:embed="rId8"/>
          <a:stretch>
            <a:fillRect/>
          </a:stretch>
        </p:blipFill>
        <p:spPr>
          <a:xfrm>
            <a:off x="8701426" y="1919589"/>
            <a:ext cx="2685804" cy="952500"/>
          </a:xfrm>
          <a:prstGeom prst="rect">
            <a:avLst/>
          </a:prstGeom>
        </p:spPr>
      </p:pic>
      <p:sp>
        <p:nvSpPr>
          <p:cNvPr id="85" name="TextBox 84">
            <a:extLst>
              <a:ext uri="{FF2B5EF4-FFF2-40B4-BE49-F238E27FC236}">
                <a16:creationId xmlns:a16="http://schemas.microsoft.com/office/drawing/2014/main" id="{33387D13-54A6-2D4A-AD4F-9959A21084F0}"/>
              </a:ext>
            </a:extLst>
          </p:cNvPr>
          <p:cNvSpPr txBox="1"/>
          <p:nvPr/>
        </p:nvSpPr>
        <p:spPr>
          <a:xfrm>
            <a:off x="8887848" y="2881276"/>
            <a:ext cx="2427513" cy="369332"/>
          </a:xfrm>
          <a:prstGeom prst="rect">
            <a:avLst/>
          </a:prstGeom>
          <a:noFill/>
        </p:spPr>
        <p:txBody>
          <a:bodyPr wrap="square">
            <a:spAutoFit/>
          </a:bodyPr>
          <a:lstStyle/>
          <a:p>
            <a:r>
              <a:rPr lang="en-US" b="1" i="0" dirty="0" err="1">
                <a:solidFill>
                  <a:schemeClr val="bg1"/>
                </a:solidFill>
                <a:effectLst/>
                <a:highlight>
                  <a:srgbClr val="000000"/>
                </a:highlight>
                <a:latin typeface="Times New Roman" panose="02020603050405020304" pitchFamily="18" charset="0"/>
                <a:cs typeface="Times New Roman" panose="02020603050405020304" pitchFamily="18" charset="0"/>
              </a:rPr>
              <a:t>Công</a:t>
            </a:r>
            <a:r>
              <a:rPr lang="en-US" b="1" i="0" dirty="0">
                <a:solidFill>
                  <a:schemeClr val="bg1"/>
                </a:solidFill>
                <a:effectLst/>
                <a:highlight>
                  <a:srgbClr val="000000"/>
                </a:highlight>
                <a:latin typeface="Times New Roman" panose="02020603050405020304" pitchFamily="18" charset="0"/>
                <a:cs typeface="Times New Roman" panose="02020603050405020304" pitchFamily="18" charset="0"/>
              </a:rPr>
              <a:t> ty TNHH </a:t>
            </a:r>
            <a:r>
              <a:rPr lang="en-US" b="1" i="0" dirty="0" err="1">
                <a:solidFill>
                  <a:schemeClr val="bg1"/>
                </a:solidFill>
                <a:effectLst/>
                <a:highlight>
                  <a:srgbClr val="000000"/>
                </a:highlight>
                <a:latin typeface="Times New Roman" panose="02020603050405020304" pitchFamily="18" charset="0"/>
                <a:cs typeface="Times New Roman" panose="02020603050405020304" pitchFamily="18" charset="0"/>
              </a:rPr>
              <a:t>Zasaly</a:t>
            </a:r>
            <a:endParaRPr lang="en-US" dirty="0">
              <a:solidFill>
                <a:schemeClr val="bg1"/>
              </a:solidFill>
              <a:highlight>
                <a:srgbClr val="000000"/>
              </a:highlight>
              <a:latin typeface="Times New Roman" panose="02020603050405020304" pitchFamily="18" charset="0"/>
              <a:cs typeface="Times New Roman" panose="02020603050405020304" pitchFamily="18" charset="0"/>
            </a:endParaRPr>
          </a:p>
        </p:txBody>
      </p:sp>
      <p:sp>
        <p:nvSpPr>
          <p:cNvPr id="86" name="Rectangle: Rounded Corners 85">
            <a:extLst>
              <a:ext uri="{FF2B5EF4-FFF2-40B4-BE49-F238E27FC236}">
                <a16:creationId xmlns:a16="http://schemas.microsoft.com/office/drawing/2014/main" id="{69437D91-1667-B06F-DA12-DD0713DB5A57}"/>
              </a:ext>
            </a:extLst>
          </p:cNvPr>
          <p:cNvSpPr/>
          <p:nvPr/>
        </p:nvSpPr>
        <p:spPr>
          <a:xfrm>
            <a:off x="7945974" y="3520411"/>
            <a:ext cx="4073551" cy="15622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87" name="Picture 86">
            <a:extLst>
              <a:ext uri="{FF2B5EF4-FFF2-40B4-BE49-F238E27FC236}">
                <a16:creationId xmlns:a16="http://schemas.microsoft.com/office/drawing/2014/main" id="{D199880D-CC95-7E44-864D-3649A1D9211E}"/>
              </a:ext>
            </a:extLst>
          </p:cNvPr>
          <p:cNvPicPr>
            <a:picLocks noChangeAspect="1"/>
          </p:cNvPicPr>
          <p:nvPr/>
        </p:nvPicPr>
        <p:blipFill>
          <a:blip r:embed="rId9"/>
          <a:stretch>
            <a:fillRect/>
          </a:stretch>
        </p:blipFill>
        <p:spPr>
          <a:xfrm>
            <a:off x="8701426" y="3672646"/>
            <a:ext cx="2718657" cy="952500"/>
          </a:xfrm>
          <a:prstGeom prst="rect">
            <a:avLst/>
          </a:prstGeom>
        </p:spPr>
      </p:pic>
      <p:sp>
        <p:nvSpPr>
          <p:cNvPr id="88" name="TextBox 87">
            <a:extLst>
              <a:ext uri="{FF2B5EF4-FFF2-40B4-BE49-F238E27FC236}">
                <a16:creationId xmlns:a16="http://schemas.microsoft.com/office/drawing/2014/main" id="{742EB90C-FB13-F809-5FA6-2BCB53BC5D2F}"/>
              </a:ext>
            </a:extLst>
          </p:cNvPr>
          <p:cNvSpPr txBox="1"/>
          <p:nvPr/>
        </p:nvSpPr>
        <p:spPr>
          <a:xfrm>
            <a:off x="8763458" y="4668656"/>
            <a:ext cx="2743264" cy="369332"/>
          </a:xfrm>
          <a:prstGeom prst="rect">
            <a:avLst/>
          </a:prstGeom>
          <a:noFill/>
        </p:spPr>
        <p:txBody>
          <a:bodyPr wrap="square">
            <a:spAutoFit/>
          </a:bodyPr>
          <a:lstStyle/>
          <a:p>
            <a:r>
              <a:rPr lang="en-US" dirty="0" err="1">
                <a:solidFill>
                  <a:schemeClr val="bg1"/>
                </a:solidFill>
                <a:highlight>
                  <a:srgbClr val="000000"/>
                </a:highlight>
                <a:latin typeface="Times New Roman" panose="02020603050405020304" pitchFamily="18" charset="0"/>
                <a:cs typeface="Times New Roman" panose="02020603050405020304" pitchFamily="18" charset="0"/>
              </a:rPr>
              <a:t>Tập</a:t>
            </a:r>
            <a:r>
              <a:rPr lang="en-US" dirty="0">
                <a:solidFill>
                  <a:schemeClr val="bg1"/>
                </a:solidFill>
                <a:highlight>
                  <a:srgbClr val="000000"/>
                </a:highlight>
                <a:latin typeface="Times New Roman" panose="02020603050405020304" pitchFamily="18" charset="0"/>
                <a:cs typeface="Times New Roman" panose="02020603050405020304" pitchFamily="18" charset="0"/>
              </a:rPr>
              <a:t> </a:t>
            </a:r>
            <a:r>
              <a:rPr lang="en-US" dirty="0" err="1">
                <a:solidFill>
                  <a:schemeClr val="bg1"/>
                </a:solidFill>
                <a:highlight>
                  <a:srgbClr val="000000"/>
                </a:highlight>
                <a:latin typeface="Times New Roman" panose="02020603050405020304" pitchFamily="18" charset="0"/>
                <a:cs typeface="Times New Roman" panose="02020603050405020304" pitchFamily="18" charset="0"/>
              </a:rPr>
              <a:t>đoàn</a:t>
            </a:r>
            <a:r>
              <a:rPr lang="en-US" dirty="0">
                <a:solidFill>
                  <a:schemeClr val="bg1"/>
                </a:solidFill>
                <a:highlight>
                  <a:srgbClr val="000000"/>
                </a:highlight>
                <a:latin typeface="Times New Roman" panose="02020603050405020304" pitchFamily="18" charset="0"/>
                <a:cs typeface="Times New Roman" panose="02020603050405020304" pitchFamily="18" charset="0"/>
              </a:rPr>
              <a:t> </a:t>
            </a:r>
            <a:r>
              <a:rPr lang="en-US" dirty="0" err="1">
                <a:solidFill>
                  <a:schemeClr val="bg1"/>
                </a:solidFill>
                <a:highlight>
                  <a:srgbClr val="000000"/>
                </a:highlight>
                <a:latin typeface="Times New Roman" panose="02020603050405020304" pitchFamily="18" charset="0"/>
                <a:cs typeface="Times New Roman" panose="02020603050405020304" pitchFamily="18" charset="0"/>
              </a:rPr>
              <a:t>viễn</a:t>
            </a:r>
            <a:r>
              <a:rPr lang="en-US" dirty="0">
                <a:solidFill>
                  <a:schemeClr val="bg1"/>
                </a:solidFill>
                <a:highlight>
                  <a:srgbClr val="000000"/>
                </a:highlight>
                <a:latin typeface="Times New Roman" panose="02020603050405020304" pitchFamily="18" charset="0"/>
                <a:cs typeface="Times New Roman" panose="02020603050405020304" pitchFamily="18" charset="0"/>
              </a:rPr>
              <a:t> </a:t>
            </a:r>
            <a:r>
              <a:rPr lang="en-US" dirty="0" err="1">
                <a:solidFill>
                  <a:schemeClr val="bg1"/>
                </a:solidFill>
                <a:highlight>
                  <a:srgbClr val="000000"/>
                </a:highlight>
                <a:latin typeface="Times New Roman" panose="02020603050405020304" pitchFamily="18" charset="0"/>
                <a:cs typeface="Times New Roman" panose="02020603050405020304" pitchFamily="18" charset="0"/>
              </a:rPr>
              <a:t>thông</a:t>
            </a:r>
            <a:r>
              <a:rPr lang="en-US" dirty="0">
                <a:solidFill>
                  <a:schemeClr val="bg1"/>
                </a:solidFill>
                <a:highlight>
                  <a:srgbClr val="000000"/>
                </a:highlight>
                <a:latin typeface="Times New Roman" panose="02020603050405020304" pitchFamily="18" charset="0"/>
                <a:cs typeface="Times New Roman" panose="02020603050405020304" pitchFamily="18" charset="0"/>
              </a:rPr>
              <a:t> VNPT</a:t>
            </a:r>
          </a:p>
        </p:txBody>
      </p:sp>
      <p:sp>
        <p:nvSpPr>
          <p:cNvPr id="89" name="Rectangle: Rounded Corners 88">
            <a:extLst>
              <a:ext uri="{FF2B5EF4-FFF2-40B4-BE49-F238E27FC236}">
                <a16:creationId xmlns:a16="http://schemas.microsoft.com/office/drawing/2014/main" id="{294BBC19-74E6-7538-6375-65E300499635}"/>
              </a:ext>
            </a:extLst>
          </p:cNvPr>
          <p:cNvSpPr/>
          <p:nvPr/>
        </p:nvSpPr>
        <p:spPr>
          <a:xfrm>
            <a:off x="7956730" y="5234892"/>
            <a:ext cx="4073551" cy="15622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90" name="Picture 89" descr="A picture containing text, clipart&#10;&#10;Description automatically generated">
            <a:extLst>
              <a:ext uri="{FF2B5EF4-FFF2-40B4-BE49-F238E27FC236}">
                <a16:creationId xmlns:a16="http://schemas.microsoft.com/office/drawing/2014/main" id="{3CD53507-00F2-6FA6-1599-F72D3E4F59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03909" y="5340231"/>
            <a:ext cx="2716174" cy="952500"/>
          </a:xfrm>
          <a:prstGeom prst="rect">
            <a:avLst/>
          </a:prstGeom>
        </p:spPr>
      </p:pic>
      <p:sp>
        <p:nvSpPr>
          <p:cNvPr id="91" name="TextBox 90">
            <a:extLst>
              <a:ext uri="{FF2B5EF4-FFF2-40B4-BE49-F238E27FC236}">
                <a16:creationId xmlns:a16="http://schemas.microsoft.com/office/drawing/2014/main" id="{A5CF52D5-A81F-90A2-1610-B4B6DEE1FCFB}"/>
              </a:ext>
            </a:extLst>
          </p:cNvPr>
          <p:cNvSpPr txBox="1"/>
          <p:nvPr/>
        </p:nvSpPr>
        <p:spPr>
          <a:xfrm>
            <a:off x="8070493" y="6384573"/>
            <a:ext cx="3980522" cy="307777"/>
          </a:xfrm>
          <a:prstGeom prst="rect">
            <a:avLst/>
          </a:prstGeom>
          <a:noFill/>
        </p:spPr>
        <p:txBody>
          <a:bodyPr wrap="square">
            <a:spAutoFit/>
          </a:bodyPr>
          <a:lstStyle/>
          <a:p>
            <a:pPr algn="l"/>
            <a:r>
              <a:rPr lang="en-US" sz="1400" b="0" i="0" dirty="0">
                <a:solidFill>
                  <a:schemeClr val="bg1"/>
                </a:solidFill>
                <a:effectLst/>
                <a:highlight>
                  <a:srgbClr val="000000"/>
                </a:highlight>
                <a:latin typeface="Times New Roman" panose="02020603050405020304" pitchFamily="18" charset="0"/>
                <a:cs typeface="Times New Roman" panose="02020603050405020304" pitchFamily="18" charset="0"/>
              </a:rPr>
              <a:t>CÔNG TY CP DỊCH VỤ - DỮ LIÊU CNTT VI NA </a:t>
            </a:r>
          </a:p>
        </p:txBody>
      </p:sp>
    </p:spTree>
    <p:extLst>
      <p:ext uri="{BB962C8B-B14F-4D97-AF65-F5344CB8AC3E}">
        <p14:creationId xmlns:p14="http://schemas.microsoft.com/office/powerpoint/2010/main" val="916480404"/>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ppt_x"/>
                                          </p:val>
                                        </p:tav>
                                        <p:tav tm="100000">
                                          <p:val>
                                            <p:strVal val="#ppt_x"/>
                                          </p:val>
                                        </p:tav>
                                      </p:tavLst>
                                    </p:anim>
                                    <p:anim calcmode="lin" valueType="num">
                                      <p:cBhvr additive="base">
                                        <p:cTn id="26" dur="500" fill="hold"/>
                                        <p:tgtEl>
                                          <p:spTgt spid="3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additive="base">
                                        <p:cTn id="35" dur="500" fill="hold"/>
                                        <p:tgtEl>
                                          <p:spTgt spid="74"/>
                                        </p:tgtEl>
                                        <p:attrNameLst>
                                          <p:attrName>ppt_x</p:attrName>
                                        </p:attrNameLst>
                                      </p:cBhvr>
                                      <p:tavLst>
                                        <p:tav tm="0">
                                          <p:val>
                                            <p:strVal val="#ppt_x"/>
                                          </p:val>
                                        </p:tav>
                                        <p:tav tm="100000">
                                          <p:val>
                                            <p:strVal val="#ppt_x"/>
                                          </p:val>
                                        </p:tav>
                                      </p:tavLst>
                                    </p:anim>
                                    <p:anim calcmode="lin" valueType="num">
                                      <p:cBhvr additive="base">
                                        <p:cTn id="36" dur="500" fill="hold"/>
                                        <p:tgtEl>
                                          <p:spTgt spid="7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additive="base">
                                        <p:cTn id="39" dur="500" fill="hold"/>
                                        <p:tgtEl>
                                          <p:spTgt spid="75"/>
                                        </p:tgtEl>
                                        <p:attrNameLst>
                                          <p:attrName>ppt_x</p:attrName>
                                        </p:attrNameLst>
                                      </p:cBhvr>
                                      <p:tavLst>
                                        <p:tav tm="0">
                                          <p:val>
                                            <p:strVal val="#ppt_x"/>
                                          </p:val>
                                        </p:tav>
                                        <p:tav tm="100000">
                                          <p:val>
                                            <p:strVal val="#ppt_x"/>
                                          </p:val>
                                        </p:tav>
                                      </p:tavLst>
                                    </p:anim>
                                    <p:anim calcmode="lin" valueType="num">
                                      <p:cBhvr additive="base">
                                        <p:cTn id="40" dur="500" fill="hold"/>
                                        <p:tgtEl>
                                          <p:spTgt spid="7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 calcmode="lin" valueType="num">
                                      <p:cBhvr additive="base">
                                        <p:cTn id="43" dur="500" fill="hold"/>
                                        <p:tgtEl>
                                          <p:spTgt spid="76"/>
                                        </p:tgtEl>
                                        <p:attrNameLst>
                                          <p:attrName>ppt_x</p:attrName>
                                        </p:attrNameLst>
                                      </p:cBhvr>
                                      <p:tavLst>
                                        <p:tav tm="0">
                                          <p:val>
                                            <p:strVal val="#ppt_x"/>
                                          </p:val>
                                        </p:tav>
                                        <p:tav tm="100000">
                                          <p:val>
                                            <p:strVal val="#ppt_x"/>
                                          </p:val>
                                        </p:tav>
                                      </p:tavLst>
                                    </p:anim>
                                    <p:anim calcmode="lin" valueType="num">
                                      <p:cBhvr additive="base">
                                        <p:cTn id="4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anim calcmode="lin" valueType="num">
                                      <p:cBhvr additive="base">
                                        <p:cTn id="53" dur="500" fill="hold"/>
                                        <p:tgtEl>
                                          <p:spTgt spid="78"/>
                                        </p:tgtEl>
                                        <p:attrNameLst>
                                          <p:attrName>ppt_x</p:attrName>
                                        </p:attrNameLst>
                                      </p:cBhvr>
                                      <p:tavLst>
                                        <p:tav tm="0">
                                          <p:val>
                                            <p:strVal val="#ppt_x"/>
                                          </p:val>
                                        </p:tav>
                                        <p:tav tm="100000">
                                          <p:val>
                                            <p:strVal val="#ppt_x"/>
                                          </p:val>
                                        </p:tav>
                                      </p:tavLst>
                                    </p:anim>
                                    <p:anim calcmode="lin" valueType="num">
                                      <p:cBhvr additive="base">
                                        <p:cTn id="54" dur="500" fill="hold"/>
                                        <p:tgtEl>
                                          <p:spTgt spid="7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 calcmode="lin" valueType="num">
                                      <p:cBhvr additive="base">
                                        <p:cTn id="57" dur="500" fill="hold"/>
                                        <p:tgtEl>
                                          <p:spTgt spid="79"/>
                                        </p:tgtEl>
                                        <p:attrNameLst>
                                          <p:attrName>ppt_x</p:attrName>
                                        </p:attrNameLst>
                                      </p:cBhvr>
                                      <p:tavLst>
                                        <p:tav tm="0">
                                          <p:val>
                                            <p:strVal val="#ppt_x"/>
                                          </p:val>
                                        </p:tav>
                                        <p:tav tm="100000">
                                          <p:val>
                                            <p:strVal val="#ppt_x"/>
                                          </p:val>
                                        </p:tav>
                                      </p:tavLst>
                                    </p:anim>
                                    <p:anim calcmode="lin" valueType="num">
                                      <p:cBhvr additive="base">
                                        <p:cTn id="5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0"/>
                                        </p:tgtEl>
                                        <p:attrNameLst>
                                          <p:attrName>style.visibility</p:attrName>
                                        </p:attrNameLst>
                                      </p:cBhvr>
                                      <p:to>
                                        <p:strVal val="visible"/>
                                      </p:to>
                                    </p:set>
                                    <p:anim calcmode="lin" valueType="num">
                                      <p:cBhvr additive="base">
                                        <p:cTn id="63" dur="500" fill="hold"/>
                                        <p:tgtEl>
                                          <p:spTgt spid="80"/>
                                        </p:tgtEl>
                                        <p:attrNameLst>
                                          <p:attrName>ppt_x</p:attrName>
                                        </p:attrNameLst>
                                      </p:cBhvr>
                                      <p:tavLst>
                                        <p:tav tm="0">
                                          <p:val>
                                            <p:strVal val="#ppt_x"/>
                                          </p:val>
                                        </p:tav>
                                        <p:tav tm="100000">
                                          <p:val>
                                            <p:strVal val="#ppt_x"/>
                                          </p:val>
                                        </p:tav>
                                      </p:tavLst>
                                    </p:anim>
                                    <p:anim calcmode="lin" valueType="num">
                                      <p:cBhvr additive="base">
                                        <p:cTn id="64" dur="500" fill="hold"/>
                                        <p:tgtEl>
                                          <p:spTgt spid="8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81"/>
                                        </p:tgtEl>
                                        <p:attrNameLst>
                                          <p:attrName>style.visibility</p:attrName>
                                        </p:attrNameLst>
                                      </p:cBhvr>
                                      <p:to>
                                        <p:strVal val="visible"/>
                                      </p:to>
                                    </p:set>
                                    <p:anim calcmode="lin" valueType="num">
                                      <p:cBhvr additive="base">
                                        <p:cTn id="67" dur="500" fill="hold"/>
                                        <p:tgtEl>
                                          <p:spTgt spid="81"/>
                                        </p:tgtEl>
                                        <p:attrNameLst>
                                          <p:attrName>ppt_x</p:attrName>
                                        </p:attrNameLst>
                                      </p:cBhvr>
                                      <p:tavLst>
                                        <p:tav tm="0">
                                          <p:val>
                                            <p:strVal val="#ppt_x"/>
                                          </p:val>
                                        </p:tav>
                                        <p:tav tm="100000">
                                          <p:val>
                                            <p:strVal val="#ppt_x"/>
                                          </p:val>
                                        </p:tav>
                                      </p:tavLst>
                                    </p:anim>
                                    <p:anim calcmode="lin" valueType="num">
                                      <p:cBhvr additive="base">
                                        <p:cTn id="68" dur="500" fill="hold"/>
                                        <p:tgtEl>
                                          <p:spTgt spid="8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82"/>
                                        </p:tgtEl>
                                        <p:attrNameLst>
                                          <p:attrName>style.visibility</p:attrName>
                                        </p:attrNameLst>
                                      </p:cBhvr>
                                      <p:to>
                                        <p:strVal val="visible"/>
                                      </p:to>
                                    </p:set>
                                    <p:anim calcmode="lin" valueType="num">
                                      <p:cBhvr additive="base">
                                        <p:cTn id="71" dur="500" fill="hold"/>
                                        <p:tgtEl>
                                          <p:spTgt spid="82"/>
                                        </p:tgtEl>
                                        <p:attrNameLst>
                                          <p:attrName>ppt_x</p:attrName>
                                        </p:attrNameLst>
                                      </p:cBhvr>
                                      <p:tavLst>
                                        <p:tav tm="0">
                                          <p:val>
                                            <p:strVal val="#ppt_x"/>
                                          </p:val>
                                        </p:tav>
                                        <p:tav tm="100000">
                                          <p:val>
                                            <p:strVal val="#ppt_x"/>
                                          </p:val>
                                        </p:tav>
                                      </p:tavLst>
                                    </p:anim>
                                    <p:anim calcmode="lin" valueType="num">
                                      <p:cBhvr additive="base">
                                        <p:cTn id="72"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83"/>
                                        </p:tgtEl>
                                        <p:attrNameLst>
                                          <p:attrName>style.visibility</p:attrName>
                                        </p:attrNameLst>
                                      </p:cBhvr>
                                      <p:to>
                                        <p:strVal val="visible"/>
                                      </p:to>
                                    </p:set>
                                    <p:anim calcmode="lin" valueType="num">
                                      <p:cBhvr additive="base">
                                        <p:cTn id="77" dur="500" fill="hold"/>
                                        <p:tgtEl>
                                          <p:spTgt spid="83"/>
                                        </p:tgtEl>
                                        <p:attrNameLst>
                                          <p:attrName>ppt_x</p:attrName>
                                        </p:attrNameLst>
                                      </p:cBhvr>
                                      <p:tavLst>
                                        <p:tav tm="0">
                                          <p:val>
                                            <p:strVal val="#ppt_x"/>
                                          </p:val>
                                        </p:tav>
                                        <p:tav tm="100000">
                                          <p:val>
                                            <p:strVal val="#ppt_x"/>
                                          </p:val>
                                        </p:tav>
                                      </p:tavLst>
                                    </p:anim>
                                    <p:anim calcmode="lin" valueType="num">
                                      <p:cBhvr additive="base">
                                        <p:cTn id="78" dur="500" fill="hold"/>
                                        <p:tgtEl>
                                          <p:spTgt spid="83"/>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4"/>
                                        </p:tgtEl>
                                        <p:attrNameLst>
                                          <p:attrName>style.visibility</p:attrName>
                                        </p:attrNameLst>
                                      </p:cBhvr>
                                      <p:to>
                                        <p:strVal val="visible"/>
                                      </p:to>
                                    </p:set>
                                    <p:anim calcmode="lin" valueType="num">
                                      <p:cBhvr additive="base">
                                        <p:cTn id="81" dur="500" fill="hold"/>
                                        <p:tgtEl>
                                          <p:spTgt spid="84"/>
                                        </p:tgtEl>
                                        <p:attrNameLst>
                                          <p:attrName>ppt_x</p:attrName>
                                        </p:attrNameLst>
                                      </p:cBhvr>
                                      <p:tavLst>
                                        <p:tav tm="0">
                                          <p:val>
                                            <p:strVal val="#ppt_x"/>
                                          </p:val>
                                        </p:tav>
                                        <p:tav tm="100000">
                                          <p:val>
                                            <p:strVal val="#ppt_x"/>
                                          </p:val>
                                        </p:tav>
                                      </p:tavLst>
                                    </p:anim>
                                    <p:anim calcmode="lin" valueType="num">
                                      <p:cBhvr additive="base">
                                        <p:cTn id="82" dur="500" fill="hold"/>
                                        <p:tgtEl>
                                          <p:spTgt spid="8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 calcmode="lin" valueType="num">
                                      <p:cBhvr additive="base">
                                        <p:cTn id="85" dur="500" fill="hold"/>
                                        <p:tgtEl>
                                          <p:spTgt spid="85"/>
                                        </p:tgtEl>
                                        <p:attrNameLst>
                                          <p:attrName>ppt_x</p:attrName>
                                        </p:attrNameLst>
                                      </p:cBhvr>
                                      <p:tavLst>
                                        <p:tav tm="0">
                                          <p:val>
                                            <p:strVal val="#ppt_x"/>
                                          </p:val>
                                        </p:tav>
                                        <p:tav tm="100000">
                                          <p:val>
                                            <p:strVal val="#ppt_x"/>
                                          </p:val>
                                        </p:tav>
                                      </p:tavLst>
                                    </p:anim>
                                    <p:anim calcmode="lin" valueType="num">
                                      <p:cBhvr additive="base">
                                        <p:cTn id="8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anim calcmode="lin" valueType="num">
                                      <p:cBhvr additive="base">
                                        <p:cTn id="91" dur="500" fill="hold"/>
                                        <p:tgtEl>
                                          <p:spTgt spid="86"/>
                                        </p:tgtEl>
                                        <p:attrNameLst>
                                          <p:attrName>ppt_x</p:attrName>
                                        </p:attrNameLst>
                                      </p:cBhvr>
                                      <p:tavLst>
                                        <p:tav tm="0">
                                          <p:val>
                                            <p:strVal val="#ppt_x"/>
                                          </p:val>
                                        </p:tav>
                                        <p:tav tm="100000">
                                          <p:val>
                                            <p:strVal val="#ppt_x"/>
                                          </p:val>
                                        </p:tav>
                                      </p:tavLst>
                                    </p:anim>
                                    <p:anim calcmode="lin" valueType="num">
                                      <p:cBhvr additive="base">
                                        <p:cTn id="92" dur="500" fill="hold"/>
                                        <p:tgtEl>
                                          <p:spTgt spid="8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87"/>
                                        </p:tgtEl>
                                        <p:attrNameLst>
                                          <p:attrName>style.visibility</p:attrName>
                                        </p:attrNameLst>
                                      </p:cBhvr>
                                      <p:to>
                                        <p:strVal val="visible"/>
                                      </p:to>
                                    </p:set>
                                    <p:anim calcmode="lin" valueType="num">
                                      <p:cBhvr additive="base">
                                        <p:cTn id="95" dur="500" fill="hold"/>
                                        <p:tgtEl>
                                          <p:spTgt spid="87"/>
                                        </p:tgtEl>
                                        <p:attrNameLst>
                                          <p:attrName>ppt_x</p:attrName>
                                        </p:attrNameLst>
                                      </p:cBhvr>
                                      <p:tavLst>
                                        <p:tav tm="0">
                                          <p:val>
                                            <p:strVal val="#ppt_x"/>
                                          </p:val>
                                        </p:tav>
                                        <p:tav tm="100000">
                                          <p:val>
                                            <p:strVal val="#ppt_x"/>
                                          </p:val>
                                        </p:tav>
                                      </p:tavLst>
                                    </p:anim>
                                    <p:anim calcmode="lin" valueType="num">
                                      <p:cBhvr additive="base">
                                        <p:cTn id="96" dur="500" fill="hold"/>
                                        <p:tgtEl>
                                          <p:spTgt spid="8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500" fill="hold"/>
                                        <p:tgtEl>
                                          <p:spTgt spid="88"/>
                                        </p:tgtEl>
                                        <p:attrNameLst>
                                          <p:attrName>ppt_x</p:attrName>
                                        </p:attrNameLst>
                                      </p:cBhvr>
                                      <p:tavLst>
                                        <p:tav tm="0">
                                          <p:val>
                                            <p:strVal val="#ppt_x"/>
                                          </p:val>
                                        </p:tav>
                                        <p:tav tm="100000">
                                          <p:val>
                                            <p:strVal val="#ppt_x"/>
                                          </p:val>
                                        </p:tav>
                                      </p:tavLst>
                                    </p:anim>
                                    <p:anim calcmode="lin" valueType="num">
                                      <p:cBhvr additive="base">
                                        <p:cTn id="100"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89"/>
                                        </p:tgtEl>
                                        <p:attrNameLst>
                                          <p:attrName>style.visibility</p:attrName>
                                        </p:attrNameLst>
                                      </p:cBhvr>
                                      <p:to>
                                        <p:strVal val="visible"/>
                                      </p:to>
                                    </p:set>
                                    <p:anim calcmode="lin" valueType="num">
                                      <p:cBhvr additive="base">
                                        <p:cTn id="105" dur="500" fill="hold"/>
                                        <p:tgtEl>
                                          <p:spTgt spid="89"/>
                                        </p:tgtEl>
                                        <p:attrNameLst>
                                          <p:attrName>ppt_x</p:attrName>
                                        </p:attrNameLst>
                                      </p:cBhvr>
                                      <p:tavLst>
                                        <p:tav tm="0">
                                          <p:val>
                                            <p:strVal val="#ppt_x"/>
                                          </p:val>
                                        </p:tav>
                                        <p:tav tm="100000">
                                          <p:val>
                                            <p:strVal val="#ppt_x"/>
                                          </p:val>
                                        </p:tav>
                                      </p:tavLst>
                                    </p:anim>
                                    <p:anim calcmode="lin" valueType="num">
                                      <p:cBhvr additive="base">
                                        <p:cTn id="106" dur="500" fill="hold"/>
                                        <p:tgtEl>
                                          <p:spTgt spid="89"/>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 calcmode="lin" valueType="num">
                                      <p:cBhvr additive="base">
                                        <p:cTn id="109" dur="500" fill="hold"/>
                                        <p:tgtEl>
                                          <p:spTgt spid="90"/>
                                        </p:tgtEl>
                                        <p:attrNameLst>
                                          <p:attrName>ppt_x</p:attrName>
                                        </p:attrNameLst>
                                      </p:cBhvr>
                                      <p:tavLst>
                                        <p:tav tm="0">
                                          <p:val>
                                            <p:strVal val="#ppt_x"/>
                                          </p:val>
                                        </p:tav>
                                        <p:tav tm="100000">
                                          <p:val>
                                            <p:strVal val="#ppt_x"/>
                                          </p:val>
                                        </p:tav>
                                      </p:tavLst>
                                    </p:anim>
                                    <p:anim calcmode="lin" valueType="num">
                                      <p:cBhvr additive="base">
                                        <p:cTn id="110" dur="500" fill="hold"/>
                                        <p:tgtEl>
                                          <p:spTgt spid="90"/>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91"/>
                                        </p:tgtEl>
                                        <p:attrNameLst>
                                          <p:attrName>style.visibility</p:attrName>
                                        </p:attrNameLst>
                                      </p:cBhvr>
                                      <p:to>
                                        <p:strVal val="visible"/>
                                      </p:to>
                                    </p:set>
                                    <p:anim calcmode="lin" valueType="num">
                                      <p:cBhvr additive="base">
                                        <p:cTn id="113" dur="500" fill="hold"/>
                                        <p:tgtEl>
                                          <p:spTgt spid="91"/>
                                        </p:tgtEl>
                                        <p:attrNameLst>
                                          <p:attrName>ppt_x</p:attrName>
                                        </p:attrNameLst>
                                      </p:cBhvr>
                                      <p:tavLst>
                                        <p:tav tm="0">
                                          <p:val>
                                            <p:strVal val="#ppt_x"/>
                                          </p:val>
                                        </p:tav>
                                        <p:tav tm="100000">
                                          <p:val>
                                            <p:strVal val="#ppt_x"/>
                                          </p:val>
                                        </p:tav>
                                      </p:tavLst>
                                    </p:anim>
                                    <p:anim calcmode="lin" valueType="num">
                                      <p:cBhvr additive="base">
                                        <p:cTn id="11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7" grpId="0" animBg="1"/>
      <p:bldP spid="39" grpId="0"/>
      <p:bldP spid="74" grpId="0" animBg="1"/>
      <p:bldP spid="76" grpId="0"/>
      <p:bldP spid="77" grpId="0" animBg="1"/>
      <p:bldP spid="79" grpId="0"/>
      <p:bldP spid="80" grpId="0" animBg="1"/>
      <p:bldP spid="82" grpId="0"/>
      <p:bldP spid="83" grpId="0" animBg="1"/>
      <p:bldP spid="85" grpId="0"/>
      <p:bldP spid="86" grpId="0" animBg="1"/>
      <p:bldP spid="88" grpId="0"/>
      <p:bldP spid="89" grpId="0" animBg="1"/>
      <p:bldP spid="9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E912181-AEF1-11FA-06BE-2AFFF43F1200}"/>
              </a:ext>
            </a:extLst>
          </p:cNvPr>
          <p:cNvSpPr/>
          <p:nvPr/>
        </p:nvSpPr>
        <p:spPr>
          <a:xfrm>
            <a:off x="81003" y="896283"/>
            <a:ext cx="3281585" cy="15478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err="1">
                <a:effectLst/>
                <a:latin typeface="Times New Roman" panose="02020603050405020304" pitchFamily="18" charset="0"/>
                <a:ea typeface="Calibri" panose="020F0502020204030204" pitchFamily="34" charset="0"/>
              </a:rPr>
              <a:t>Chương</a:t>
            </a:r>
            <a:r>
              <a:rPr lang="en-US" sz="2400" dirty="0">
                <a:effectLst/>
                <a:latin typeface="Times New Roman" panose="02020603050405020304" pitchFamily="18" charset="0"/>
                <a:ea typeface="Calibri" panose="020F0502020204030204" pitchFamily="34" charset="0"/>
              </a:rPr>
              <a:t> 2: </a:t>
            </a:r>
          </a:p>
          <a:p>
            <a:pPr algn="ctr"/>
            <a:r>
              <a:rPr lang="en-US" sz="2400" dirty="0">
                <a:effectLst/>
                <a:latin typeface="Times New Roman" panose="02020603050405020304" pitchFamily="18" charset="0"/>
                <a:ea typeface="Calibri" panose="020F0502020204030204" pitchFamily="34" charset="0"/>
              </a:rPr>
              <a:t>CƠ SỞ LÝ THUYẾT</a:t>
            </a:r>
          </a:p>
        </p:txBody>
      </p:sp>
      <p:pic>
        <p:nvPicPr>
          <p:cNvPr id="1026" name="Picture 2" descr="7 mẹo tìm kiếm hữu dụng trên Windows">
            <a:extLst>
              <a:ext uri="{FF2B5EF4-FFF2-40B4-BE49-F238E27FC236}">
                <a16:creationId xmlns:a16="http://schemas.microsoft.com/office/drawing/2014/main" id="{E508703F-F6FA-DDBE-5F91-796666473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21" y="3175566"/>
            <a:ext cx="3279367" cy="210066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3C186AC-60EC-AD14-514D-34A0C8ACABA9}"/>
              </a:ext>
            </a:extLst>
          </p:cNvPr>
          <p:cNvSpPr txBox="1"/>
          <p:nvPr/>
        </p:nvSpPr>
        <p:spPr>
          <a:xfrm>
            <a:off x="3572142" y="1142291"/>
            <a:ext cx="8152688" cy="4837735"/>
          </a:xfrm>
          <a:prstGeom prst="rect">
            <a:avLst/>
          </a:prstGeom>
          <a:noFill/>
        </p:spPr>
        <p:txBody>
          <a:bodyPr wrap="square">
            <a:spAutoFit/>
          </a:bodyPr>
          <a:lstStyle/>
          <a:p>
            <a:pPr marL="342900" marR="0" lvl="0" indent="-342900" algn="l">
              <a:lnSpc>
                <a:spcPct val="107000"/>
              </a:lnSpc>
              <a:spcBef>
                <a:spcPts val="0"/>
              </a:spcBef>
              <a:spcAft>
                <a:spcPts val="800"/>
              </a:spcAft>
              <a:buFont typeface="+mj-lt"/>
              <a:buAutoNum type="arabicPeriod"/>
            </a:pPr>
            <a:r>
              <a:rPr lang="en-US" sz="2400" dirty="0" err="1">
                <a:solidFill>
                  <a:srgbClr val="000000"/>
                </a:solidFill>
                <a:effectLst/>
                <a:latin typeface="Segoe UI" panose="020B0502040204020203" pitchFamily="34" charset="0"/>
                <a:ea typeface="Calibri" panose="020F0502020204030204" pitchFamily="34" charset="0"/>
              </a:rPr>
              <a:t>Khái</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niệm</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và</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nguyên</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lý</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cơ</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bản</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của</a:t>
            </a:r>
            <a:r>
              <a:rPr lang="en-US" sz="2400" dirty="0">
                <a:solidFill>
                  <a:srgbClr val="000000"/>
                </a:solidFill>
                <a:effectLst/>
                <a:latin typeface="Segoe UI" panose="020B0502040204020203" pitchFamily="34" charset="0"/>
                <a:ea typeface="Calibri" panose="020F0502020204030204" pitchFamily="34" charset="0"/>
              </a:rPr>
              <a:t> .NET ( </a:t>
            </a:r>
            <a:r>
              <a:rPr lang="en-US" sz="2400" dirty="0" err="1">
                <a:solidFill>
                  <a:srgbClr val="000000"/>
                </a:solidFill>
                <a:effectLst/>
                <a:latin typeface="Segoe UI" panose="020B0502040204020203" pitchFamily="34" charset="0"/>
                <a:ea typeface="Calibri" panose="020F0502020204030204" pitchFamily="34" charset="0"/>
              </a:rPr>
              <a:t>DotNet</a:t>
            </a:r>
            <a:r>
              <a:rPr lang="en-US" sz="2400" dirty="0">
                <a:solidFill>
                  <a:srgbClr val="000000"/>
                </a:solidFill>
                <a:effectLst/>
                <a:latin typeface="Segoe UI" panose="020B0502040204020203" pitchFamily="34" charset="0"/>
                <a:ea typeface="Calibri" panose="020F0502020204030204" pitchFamily="34" charset="0"/>
              </a:rPr>
              <a:t> ).</a:t>
            </a:r>
          </a:p>
          <a:p>
            <a:pPr marL="342900" marR="0" lvl="0" indent="-342900" algn="l">
              <a:lnSpc>
                <a:spcPct val="107000"/>
              </a:lnSpc>
              <a:spcBef>
                <a:spcPts val="0"/>
              </a:spcBef>
              <a:spcAft>
                <a:spcPts val="800"/>
              </a:spcAft>
              <a:buFont typeface="+mj-lt"/>
              <a:buAutoNum type="arabicPeriod"/>
            </a:pPr>
            <a:endParaRPr lang="en-US" sz="2400" dirty="0">
              <a:effectLst/>
              <a:latin typeface="Times New Roman" panose="02020603050405020304" pitchFamily="18" charset="0"/>
              <a:ea typeface="Calibri" panose="020F0502020204030204" pitchFamily="34" charset="0"/>
            </a:endParaRPr>
          </a:p>
          <a:p>
            <a:pPr marL="342900" marR="0" lvl="0" indent="-342900" algn="l">
              <a:lnSpc>
                <a:spcPct val="107000"/>
              </a:lnSpc>
              <a:spcBef>
                <a:spcPts val="0"/>
              </a:spcBef>
              <a:spcAft>
                <a:spcPts val="800"/>
              </a:spcAft>
              <a:buFont typeface="+mj-lt"/>
              <a:buAutoNum type="arabicPeriod"/>
            </a:pPr>
            <a:r>
              <a:rPr lang="en-US" sz="2400" dirty="0" err="1">
                <a:solidFill>
                  <a:srgbClr val="000000"/>
                </a:solidFill>
                <a:effectLst/>
                <a:latin typeface="Segoe UI" panose="020B0502040204020203" pitchFamily="34" charset="0"/>
                <a:ea typeface="Calibri" panose="020F0502020204030204" pitchFamily="34" charset="0"/>
              </a:rPr>
              <a:t>Khái</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niệm</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cơ</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bản</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của</a:t>
            </a:r>
            <a:r>
              <a:rPr lang="en-US" sz="2400" dirty="0">
                <a:solidFill>
                  <a:srgbClr val="000000"/>
                </a:solidFill>
                <a:effectLst/>
                <a:latin typeface="Segoe UI" panose="020B0502040204020203" pitchFamily="34" charset="0"/>
                <a:ea typeface="Calibri" panose="020F0502020204030204" pitchFamily="34" charset="0"/>
              </a:rPr>
              <a:t> SQL .</a:t>
            </a:r>
          </a:p>
          <a:p>
            <a:pPr marL="342900" marR="0" lvl="0" indent="-342900" algn="l">
              <a:lnSpc>
                <a:spcPct val="107000"/>
              </a:lnSpc>
              <a:spcBef>
                <a:spcPts val="0"/>
              </a:spcBef>
              <a:spcAft>
                <a:spcPts val="800"/>
              </a:spcAft>
              <a:buFont typeface="+mj-lt"/>
              <a:buAutoNum type="arabicPeriod"/>
            </a:pPr>
            <a:endParaRPr lang="en-US" sz="2400" dirty="0">
              <a:effectLst/>
              <a:latin typeface="Times New Roman" panose="02020603050405020304" pitchFamily="18" charset="0"/>
              <a:ea typeface="Calibri" panose="020F0502020204030204" pitchFamily="34" charset="0"/>
            </a:endParaRPr>
          </a:p>
          <a:p>
            <a:pPr marL="342900" marR="0" lvl="0" indent="-342900" algn="l">
              <a:lnSpc>
                <a:spcPct val="107000"/>
              </a:lnSpc>
              <a:spcBef>
                <a:spcPts val="0"/>
              </a:spcBef>
              <a:spcAft>
                <a:spcPts val="800"/>
              </a:spcAft>
              <a:buFont typeface="+mj-lt"/>
              <a:buAutoNum type="arabicPeriod"/>
            </a:pPr>
            <a:r>
              <a:rPr lang="en-US" sz="2400" dirty="0" err="1">
                <a:solidFill>
                  <a:srgbClr val="000000"/>
                </a:solidFill>
                <a:effectLst/>
                <a:latin typeface="Segoe UI" panose="020B0502040204020203" pitchFamily="34" charset="0"/>
                <a:ea typeface="Calibri" panose="020F0502020204030204" pitchFamily="34" charset="0"/>
              </a:rPr>
              <a:t>Cấu</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trúc</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trang</a:t>
            </a:r>
            <a:r>
              <a:rPr lang="en-US" sz="2400" dirty="0">
                <a:solidFill>
                  <a:srgbClr val="000000"/>
                </a:solidFill>
                <a:effectLst/>
                <a:latin typeface="Segoe UI" panose="020B0502040204020203" pitchFamily="34" charset="0"/>
                <a:ea typeface="Calibri" panose="020F0502020204030204" pitchFamily="34" charset="0"/>
              </a:rPr>
              <a:t> web.</a:t>
            </a:r>
          </a:p>
          <a:p>
            <a:pPr marL="342900" marR="0" lvl="0" indent="-342900" algn="l">
              <a:lnSpc>
                <a:spcPct val="107000"/>
              </a:lnSpc>
              <a:spcBef>
                <a:spcPts val="0"/>
              </a:spcBef>
              <a:spcAft>
                <a:spcPts val="800"/>
              </a:spcAft>
              <a:buFont typeface="+mj-lt"/>
              <a:buAutoNum type="arabicPeriod"/>
            </a:pPr>
            <a:endParaRPr lang="en-US" sz="2400" dirty="0">
              <a:effectLst/>
              <a:latin typeface="Times New Roman" panose="02020603050405020304" pitchFamily="18" charset="0"/>
              <a:ea typeface="Calibri" panose="020F0502020204030204" pitchFamily="34" charset="0"/>
            </a:endParaRPr>
          </a:p>
          <a:p>
            <a:pPr marL="342900" marR="0" lvl="0" indent="-342900" algn="l">
              <a:lnSpc>
                <a:spcPct val="107000"/>
              </a:lnSpc>
              <a:spcBef>
                <a:spcPts val="0"/>
              </a:spcBef>
              <a:spcAft>
                <a:spcPts val="800"/>
              </a:spcAft>
              <a:buFont typeface="+mj-lt"/>
              <a:buAutoNum type="arabicPeriod"/>
            </a:pPr>
            <a:r>
              <a:rPr lang="en-US" sz="2400" dirty="0" err="1">
                <a:solidFill>
                  <a:srgbClr val="000000"/>
                </a:solidFill>
                <a:effectLst/>
                <a:latin typeface="Segoe UI" panose="020B0502040204020203" pitchFamily="34" charset="0"/>
                <a:ea typeface="Calibri" panose="020F0502020204030204" pitchFamily="34" charset="0"/>
              </a:rPr>
              <a:t>Thuật</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t</a:t>
            </a:r>
            <a:r>
              <a:rPr lang="en-US" sz="2400" dirty="0" err="1">
                <a:solidFill>
                  <a:srgbClr val="000000"/>
                </a:solidFill>
                <a:effectLst/>
                <a:latin typeface="Segoe UI" panose="020B0502040204020203" pitchFamily="34" charset="0"/>
                <a:ea typeface="Calibri" panose="020F0502020204030204" pitchFamily="34" charset="0"/>
              </a:rPr>
              <a:t>oán</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trong</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lĩnh</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vực</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lập</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trình</a:t>
            </a:r>
            <a:r>
              <a:rPr lang="en-US" sz="2400" dirty="0">
                <a:solidFill>
                  <a:srgbClr val="000000"/>
                </a:solidFill>
                <a:effectLst/>
                <a:latin typeface="Segoe UI" panose="020B0502040204020203" pitchFamily="34" charset="0"/>
                <a:ea typeface="Calibri" panose="020F0502020204030204" pitchFamily="34" charset="0"/>
              </a:rPr>
              <a:t>.</a:t>
            </a:r>
          </a:p>
          <a:p>
            <a:pPr marL="342900" marR="0" lvl="0" indent="-342900" algn="l">
              <a:lnSpc>
                <a:spcPct val="107000"/>
              </a:lnSpc>
              <a:spcBef>
                <a:spcPts val="0"/>
              </a:spcBef>
              <a:spcAft>
                <a:spcPts val="800"/>
              </a:spcAft>
              <a:buFont typeface="+mj-lt"/>
              <a:buAutoNum type="arabicPeriod"/>
            </a:pPr>
            <a:endParaRPr lang="en-US" sz="2400" dirty="0">
              <a:effectLst/>
              <a:latin typeface="Times New Roman" panose="02020603050405020304" pitchFamily="18" charset="0"/>
              <a:ea typeface="Calibri" panose="020F0502020204030204" pitchFamily="34" charset="0"/>
            </a:endParaRPr>
          </a:p>
          <a:p>
            <a:pPr marL="342900" marR="0" lvl="0" indent="-342900" algn="l">
              <a:lnSpc>
                <a:spcPct val="107000"/>
              </a:lnSpc>
              <a:spcBef>
                <a:spcPts val="0"/>
              </a:spcBef>
              <a:spcAft>
                <a:spcPts val="800"/>
              </a:spcAft>
              <a:buFont typeface="+mj-lt"/>
              <a:buAutoNum type="arabicPeriod"/>
            </a:pPr>
            <a:r>
              <a:rPr lang="en-US" sz="2400" dirty="0" err="1">
                <a:solidFill>
                  <a:srgbClr val="000000"/>
                </a:solidFill>
                <a:effectLst/>
                <a:latin typeface="Segoe UI" panose="020B0502040204020203" pitchFamily="34" charset="0"/>
                <a:ea typeface="Calibri" panose="020F0502020204030204" pitchFamily="34" charset="0"/>
              </a:rPr>
              <a:t>Các</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tình</a:t>
            </a:r>
            <a:r>
              <a:rPr lang="en-US" sz="2400" dirty="0">
                <a:solidFill>
                  <a:srgbClr val="000000"/>
                </a:solidFill>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huống</a:t>
            </a:r>
            <a:r>
              <a:rPr lang="en-US" sz="2400" dirty="0">
                <a:solidFill>
                  <a:srgbClr val="000000"/>
                </a:solidFill>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bị</a:t>
            </a:r>
            <a:r>
              <a:rPr lang="en-US" sz="2400" dirty="0">
                <a:solidFill>
                  <a:srgbClr val="000000"/>
                </a:solidFill>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lỗi</a:t>
            </a:r>
            <a:r>
              <a:rPr lang="en-US" sz="2400" dirty="0">
                <a:solidFill>
                  <a:srgbClr val="000000"/>
                </a:solidFill>
                <a:latin typeface="Segoe UI" panose="020B0502040204020203" pitchFamily="34" charset="0"/>
                <a:ea typeface="Calibri" panose="020F0502020204030204" pitchFamily="34" charset="0"/>
              </a:rPr>
              <a:t> </a:t>
            </a:r>
            <a:r>
              <a:rPr lang="en-US" sz="2400" dirty="0" err="1">
                <a:solidFill>
                  <a:srgbClr val="000000"/>
                </a:solidFill>
                <a:latin typeface="Segoe UI" panose="020B0502040204020203" pitchFamily="34" charset="0"/>
                <a:ea typeface="Calibri" panose="020F0502020204030204" pitchFamily="34" charset="0"/>
              </a:rPr>
              <a:t>trong</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lập</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trình</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và</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kiểm</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thử</a:t>
            </a:r>
            <a:r>
              <a:rPr lang="en-US" sz="2400" dirty="0">
                <a:solidFill>
                  <a:srgbClr val="000000"/>
                </a:solidFill>
                <a:effectLst/>
                <a:latin typeface="Segoe UI" panose="020B0502040204020203" pitchFamily="34" charset="0"/>
                <a:ea typeface="Calibri" panose="020F0502020204030204" pitchFamily="34" charset="0"/>
              </a:rPr>
              <a:t> </a:t>
            </a:r>
            <a:r>
              <a:rPr lang="en-US" sz="2400" dirty="0" err="1">
                <a:solidFill>
                  <a:srgbClr val="000000"/>
                </a:solidFill>
                <a:effectLst/>
                <a:latin typeface="Segoe UI" panose="020B0502040204020203" pitchFamily="34" charset="0"/>
                <a:ea typeface="Calibri" panose="020F0502020204030204" pitchFamily="34" charset="0"/>
              </a:rPr>
              <a:t>trang</a:t>
            </a:r>
            <a:r>
              <a:rPr lang="en-US" sz="2400" dirty="0">
                <a:solidFill>
                  <a:srgbClr val="000000"/>
                </a:solidFill>
                <a:effectLst/>
                <a:latin typeface="Segoe UI" panose="020B0502040204020203" pitchFamily="34" charset="0"/>
                <a:ea typeface="Calibri" panose="020F0502020204030204" pitchFamily="34" charset="0"/>
              </a:rPr>
              <a:t> web.</a:t>
            </a:r>
            <a:endParaRPr lang="en-US" sz="2400" dirty="0">
              <a:effectLst/>
              <a:latin typeface="Times New Roman" panose="02020603050405020304" pitchFamily="18" charset="0"/>
              <a:ea typeface="Calibri" panose="020F0502020204030204" pitchFamily="34" charset="0"/>
            </a:endParaRPr>
          </a:p>
        </p:txBody>
      </p:sp>
      <p:sp>
        <p:nvSpPr>
          <p:cNvPr id="28" name="Rectangle: Rounded Corners 27">
            <a:extLst>
              <a:ext uri="{FF2B5EF4-FFF2-40B4-BE49-F238E27FC236}">
                <a16:creationId xmlns:a16="http://schemas.microsoft.com/office/drawing/2014/main" id="{EE15D801-B670-27AD-82E8-EDC312721530}"/>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spTree>
    <p:extLst>
      <p:ext uri="{BB962C8B-B14F-4D97-AF65-F5344CB8AC3E}">
        <p14:creationId xmlns:p14="http://schemas.microsoft.com/office/powerpoint/2010/main" val="997169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circle(in)">
                                      <p:cBhvr>
                                        <p:cTn id="19"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A73FB4A-2EE1-F48C-78C3-43C3D3E23AC6}"/>
              </a:ext>
            </a:extLst>
          </p:cNvPr>
          <p:cNvSpPr/>
          <p:nvPr/>
        </p:nvSpPr>
        <p:spPr>
          <a:xfrm>
            <a:off x="81003" y="896282"/>
            <a:ext cx="3281585" cy="18298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kern="0" dirty="0" err="1">
                <a:effectLst/>
                <a:latin typeface="Times New Roman" panose="02020603050405020304" pitchFamily="18" charset="0"/>
                <a:ea typeface="Calibri" panose="020F0502020204030204" pitchFamily="34" charset="0"/>
              </a:rPr>
              <a:t>Chương</a:t>
            </a:r>
            <a:r>
              <a:rPr lang="en-US" sz="1800" kern="0" dirty="0">
                <a:effectLst/>
                <a:latin typeface="Times New Roman" panose="02020603050405020304" pitchFamily="18" charset="0"/>
                <a:ea typeface="Calibri" panose="020F0502020204030204" pitchFamily="34" charset="0"/>
              </a:rPr>
              <a:t> 3:</a:t>
            </a:r>
          </a:p>
          <a:p>
            <a:pPr algn="ctr"/>
            <a:r>
              <a:rPr lang="en-US" sz="1800" kern="0" dirty="0">
                <a:effectLst/>
                <a:latin typeface="Times New Roman" panose="02020603050405020304" pitchFamily="18" charset="0"/>
                <a:ea typeface="Calibri" panose="020F0502020204030204" pitchFamily="34" charset="0"/>
              </a:rPr>
              <a:t> </a:t>
            </a:r>
            <a:r>
              <a:rPr lang="vi-VN" sz="1800" kern="0" dirty="0">
                <a:solidFill>
                  <a:srgbClr val="000000"/>
                </a:solidFill>
                <a:effectLst/>
                <a:latin typeface="Times New Roman" panose="02020603050405020304" pitchFamily="18" charset="0"/>
                <a:ea typeface="Calibri" panose="020F0502020204030204" pitchFamily="34" charset="0"/>
              </a:rPr>
              <a:t>THIẾT KẾ CHỨC NĂNG TRÊN GIAO DIỆN NGƯỜI DÙNG</a:t>
            </a:r>
            <a:endParaRPr lang="en-US" sz="1800" dirty="0">
              <a:effectLst/>
              <a:latin typeface="Times New Roman" panose="02020603050405020304" pitchFamily="18" charset="0"/>
              <a:ea typeface="Calibri" panose="020F0502020204030204" pitchFamily="34" charset="0"/>
            </a:endParaRPr>
          </a:p>
        </p:txBody>
      </p:sp>
      <p:pic>
        <p:nvPicPr>
          <p:cNvPr id="9" name="Picture 8" descr="Graphical user interface, text, application&#10;&#10;Description automatically generated">
            <a:extLst>
              <a:ext uri="{FF2B5EF4-FFF2-40B4-BE49-F238E27FC236}">
                <a16:creationId xmlns:a16="http://schemas.microsoft.com/office/drawing/2014/main" id="{3241C446-540E-4446-E625-1CE8B6D2851F}"/>
              </a:ext>
            </a:extLst>
          </p:cNvPr>
          <p:cNvPicPr>
            <a:picLocks noChangeAspect="1"/>
          </p:cNvPicPr>
          <p:nvPr/>
        </p:nvPicPr>
        <p:blipFill>
          <a:blip r:embed="rId2"/>
          <a:stretch>
            <a:fillRect/>
          </a:stretch>
        </p:blipFill>
        <p:spPr>
          <a:xfrm>
            <a:off x="3423301" y="753651"/>
            <a:ext cx="8395533" cy="5365137"/>
          </a:xfrm>
          <a:prstGeom prst="rect">
            <a:avLst/>
          </a:prstGeom>
        </p:spPr>
      </p:pic>
      <p:sp>
        <p:nvSpPr>
          <p:cNvPr id="10" name="Oval 9">
            <a:extLst>
              <a:ext uri="{FF2B5EF4-FFF2-40B4-BE49-F238E27FC236}">
                <a16:creationId xmlns:a16="http://schemas.microsoft.com/office/drawing/2014/main" id="{FCA4C1A8-85BC-4A38-8B3C-36DBEEC9F9F6}"/>
              </a:ext>
            </a:extLst>
          </p:cNvPr>
          <p:cNvSpPr/>
          <p:nvPr/>
        </p:nvSpPr>
        <p:spPr>
          <a:xfrm>
            <a:off x="347967" y="2922662"/>
            <a:ext cx="2747656" cy="282865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indent="0" algn="ctr">
              <a:lnSpc>
                <a:spcPct val="107000"/>
              </a:lnSpc>
              <a:spcBef>
                <a:spcPts val="0"/>
              </a:spcBef>
              <a:spcAft>
                <a:spcPts val="800"/>
              </a:spcAft>
            </a:pPr>
            <a:r>
              <a:rPr lang="en-US" sz="3200" dirty="0" err="1">
                <a:solidFill>
                  <a:srgbClr val="000000"/>
                </a:solidFill>
                <a:effectLst/>
                <a:latin typeface="Times New Roman" panose="02020603050405020304" pitchFamily="18" charset="0"/>
                <a:ea typeface="Calibri" panose="020F0502020204030204" pitchFamily="34" charset="0"/>
              </a:rPr>
              <a:t>Thêm</a:t>
            </a:r>
            <a:r>
              <a:rPr lang="en-US" sz="3200" dirty="0">
                <a:solidFill>
                  <a:srgbClr val="000000"/>
                </a:solidFill>
                <a:effectLst/>
                <a:latin typeface="Times New Roman" panose="02020603050405020304" pitchFamily="18" charset="0"/>
                <a:ea typeface="Calibri" panose="020F0502020204030204" pitchFamily="34" charset="0"/>
              </a:rPr>
              <a:t> </a:t>
            </a:r>
          </a:p>
          <a:p>
            <a:pPr marL="0" marR="0" indent="0" algn="ctr">
              <a:lnSpc>
                <a:spcPct val="107000"/>
              </a:lnSpc>
              <a:spcBef>
                <a:spcPts val="0"/>
              </a:spcBef>
              <a:spcAft>
                <a:spcPts val="800"/>
              </a:spcAft>
            </a:pPr>
            <a:r>
              <a:rPr lang="en-US" sz="3200" dirty="0" err="1">
                <a:solidFill>
                  <a:srgbClr val="000000"/>
                </a:solidFill>
                <a:effectLst/>
                <a:latin typeface="Times New Roman" panose="02020603050405020304" pitchFamily="18" charset="0"/>
                <a:ea typeface="Calibri" panose="020F0502020204030204" pitchFamily="34" charset="0"/>
              </a:rPr>
              <a:t>giao</a:t>
            </a:r>
            <a:r>
              <a:rPr lang="en-US" sz="3200" dirty="0">
                <a:solidFill>
                  <a:srgbClr val="000000"/>
                </a:solidFill>
                <a:effectLst/>
                <a:latin typeface="Times New Roman" panose="02020603050405020304" pitchFamily="18" charset="0"/>
                <a:ea typeface="Calibri" panose="020F0502020204030204" pitchFamily="34" charset="0"/>
              </a:rPr>
              <a:t> </a:t>
            </a:r>
            <a:r>
              <a:rPr lang="en-US" sz="3200" dirty="0" err="1">
                <a:solidFill>
                  <a:srgbClr val="000000"/>
                </a:solidFill>
                <a:effectLst/>
                <a:latin typeface="Times New Roman" panose="02020603050405020304" pitchFamily="18" charset="0"/>
                <a:ea typeface="Calibri" panose="020F0502020204030204" pitchFamily="34" charset="0"/>
              </a:rPr>
              <a:t>diện</a:t>
            </a:r>
            <a:r>
              <a:rPr lang="en-US" sz="3200" dirty="0">
                <a:solidFill>
                  <a:srgbClr val="000000"/>
                </a:solidFill>
                <a:effectLst/>
                <a:latin typeface="Times New Roman" panose="02020603050405020304" pitchFamily="18" charset="0"/>
                <a:ea typeface="Calibri" panose="020F0502020204030204" pitchFamily="34" charset="0"/>
              </a:rPr>
              <a:t> </a:t>
            </a:r>
            <a:r>
              <a:rPr lang="en-US" sz="3200" dirty="0" err="1">
                <a:solidFill>
                  <a:srgbClr val="000000"/>
                </a:solidFill>
                <a:effectLst/>
                <a:latin typeface="Times New Roman" panose="02020603050405020304" pitchFamily="18" charset="0"/>
                <a:ea typeface="Calibri" panose="020F0502020204030204" pitchFamily="34" charset="0"/>
              </a:rPr>
              <a:t>quản</a:t>
            </a:r>
            <a:r>
              <a:rPr lang="en-US" sz="3200" dirty="0">
                <a:solidFill>
                  <a:srgbClr val="000000"/>
                </a:solidFill>
                <a:effectLst/>
                <a:latin typeface="Times New Roman" panose="02020603050405020304" pitchFamily="18" charset="0"/>
                <a:ea typeface="Calibri" panose="020F0502020204030204" pitchFamily="34" charset="0"/>
              </a:rPr>
              <a:t> </a:t>
            </a:r>
            <a:r>
              <a:rPr lang="en-US" sz="3200" dirty="0" err="1">
                <a:solidFill>
                  <a:srgbClr val="000000"/>
                </a:solidFill>
                <a:effectLst/>
                <a:latin typeface="Times New Roman" panose="02020603050405020304" pitchFamily="18" charset="0"/>
                <a:ea typeface="Calibri" panose="020F0502020204030204" pitchFamily="34" charset="0"/>
              </a:rPr>
              <a:t>lý</a:t>
            </a:r>
            <a:r>
              <a:rPr lang="en-US" sz="3200" dirty="0">
                <a:solidFill>
                  <a:srgbClr val="000000"/>
                </a:solidFill>
                <a:effectLst/>
                <a:latin typeface="Times New Roman" panose="02020603050405020304" pitchFamily="18" charset="0"/>
                <a:ea typeface="Calibri" panose="020F0502020204030204" pitchFamily="34" charset="0"/>
              </a:rPr>
              <a:t> </a:t>
            </a:r>
            <a:r>
              <a:rPr lang="en-US" sz="3200" dirty="0" err="1">
                <a:solidFill>
                  <a:srgbClr val="000000"/>
                </a:solidFill>
                <a:effectLst/>
                <a:latin typeface="Times New Roman" panose="02020603050405020304" pitchFamily="18" charset="0"/>
                <a:ea typeface="Calibri" panose="020F0502020204030204" pitchFamily="34" charset="0"/>
              </a:rPr>
              <a:t>nhân</a:t>
            </a:r>
            <a:r>
              <a:rPr lang="en-US" sz="3200" dirty="0">
                <a:solidFill>
                  <a:srgbClr val="000000"/>
                </a:solidFill>
                <a:effectLst/>
                <a:latin typeface="Times New Roman" panose="02020603050405020304" pitchFamily="18" charset="0"/>
                <a:ea typeface="Calibri" panose="020F0502020204030204" pitchFamily="34" charset="0"/>
              </a:rPr>
              <a:t> </a:t>
            </a:r>
            <a:r>
              <a:rPr lang="en-US" sz="3200" dirty="0" err="1">
                <a:solidFill>
                  <a:srgbClr val="000000"/>
                </a:solidFill>
                <a:effectLst/>
                <a:latin typeface="Times New Roman" panose="02020603050405020304" pitchFamily="18" charset="0"/>
                <a:ea typeface="Calibri" panose="020F0502020204030204" pitchFamily="34" charset="0"/>
              </a:rPr>
              <a:t>viên</a:t>
            </a:r>
            <a:endParaRPr lang="en-US" sz="3200" dirty="0">
              <a:effectLst/>
              <a:latin typeface="Times New Roman" panose="02020603050405020304" pitchFamily="18" charset="0"/>
              <a:ea typeface="Calibri" panose="020F0502020204030204" pitchFamily="34" charset="0"/>
            </a:endParaRPr>
          </a:p>
        </p:txBody>
      </p:sp>
      <p:sp>
        <p:nvSpPr>
          <p:cNvPr id="11" name="Rectangle: Rounded Corners 10">
            <a:extLst>
              <a:ext uri="{FF2B5EF4-FFF2-40B4-BE49-F238E27FC236}">
                <a16:creationId xmlns:a16="http://schemas.microsoft.com/office/drawing/2014/main" id="{A6A31270-3689-29D2-06F1-11F68A0D522F}"/>
              </a:ext>
            </a:extLst>
          </p:cNvPr>
          <p:cNvSpPr/>
          <p:nvPr/>
        </p:nvSpPr>
        <p:spPr>
          <a:xfrm>
            <a:off x="2512464" y="170916"/>
            <a:ext cx="6383708" cy="4956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rgbClr val="FF0000"/>
                </a:solidFill>
                <a:effectLst/>
                <a:latin typeface="Times New Roman" panose="02020603050405020304" pitchFamily="18" charset="0"/>
                <a:ea typeface="Calibri" panose="020F0502020204030204" pitchFamily="34" charset="0"/>
              </a:rPr>
              <a:t>BÁO CÁO NỘI DUNG THỰC TẬP</a:t>
            </a:r>
          </a:p>
        </p:txBody>
      </p:sp>
    </p:spTree>
    <p:extLst>
      <p:ext uri="{BB962C8B-B14F-4D97-AF65-F5344CB8AC3E}">
        <p14:creationId xmlns:p14="http://schemas.microsoft.com/office/powerpoint/2010/main" val="1630752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528</TotalTime>
  <Words>1797</Words>
  <Application>Microsoft Office PowerPoint</Application>
  <PresentationFormat>Widescreen</PresentationFormat>
  <Paragraphs>141</Paragraphs>
  <Slides>16</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Calibri</vt:lpstr>
      <vt:lpstr>Corbel</vt:lpstr>
      <vt:lpstr>Segoe UI</vt:lpstr>
      <vt:lpstr>Tahoma (Headings)</vt:lpstr>
      <vt:lpstr>Times New Roman</vt:lpstr>
      <vt:lpstr>Verdana</vt:lpstr>
      <vt:lpstr>Verdana (Body)</vt:lpstr>
      <vt:lpstr>Wingdings 2</vt:lpstr>
      <vt:lpstr>Frame</vt:lpstr>
      <vt:lpstr>Thiết kế́ chức năng trên giao diện người dùng</vt:lpstr>
      <vt:lpstr>Lập trình là gì ?</vt:lpstr>
      <vt:lpstr>PowerPoint Presentation</vt:lpstr>
      <vt:lpstr>PowerPoint Presentation</vt:lpstr>
      <vt:lpstr>Bảng Phân Công Công Việc</vt:lpstr>
      <vt:lpstr>TAKAS technology là một công ty công nghệ hàng đầu tại Việt Nam. Chuyên cung cấp các giải pháp công nghệ tiên tiến cho các doanh nghiệp, tổ chức và cá nhân.  Với đội ngũ nhân viên giàu kinh nghiệm và tay nghề cao, mang đến cho khách hàng những sản phẩm và dịch vụ chất lượng nhất. Công ty luôn nắm bắt những xu hướng công nghệ mới nhất và áp dụng vào công việc của mình để đáp ứng nhu cầu ngày càng đa dạng của khách hàng.  Các dịch vụ chính mà công ty cung cấp bao gồm: phát triển phần mềm, thiết kế website, quản lý dự án, phân tích dữ liệu, hệ thống bảo mật và nhiều hơn nữa. Luôn tận dụng công nghệ tiên tiến như trí tuệ nhân tạo, blockchain và đám mây để tạo ra những giải pháp hiệu quả và tối ưu cho khách hàng .  Công ty đã xây dựng mối quan hệ đối tác lâu dài và tin cậy với khách hàng bằng cách thực hiện các dự án theo tiến độ và đáp ứng những yêu cầu chi tiết của khách hàng. Luôn coi khách hàng là đối tác của mình và tập trung vào việc định hướng công việc theo mục tiêu của khách hàng.  Với sự dảm bảo về chất lượng, sáng tạo và đổi mới, công ty TAKAS technology đã xây dựng được danh tiếng trong ngành công nghệ. Và là đối tác tin cậy cho các tổ chức và doanh nghiệp lớn tại Việt Nam và quốc tế.</vt:lpstr>
      <vt:lpstr>Các đối tác và khách hàng của công ty </vt:lpstr>
      <vt:lpstr>PowerPoint Presentation</vt:lpstr>
      <vt:lpstr>PowerPoint Presentation</vt:lpstr>
      <vt:lpstr>PowerPoint Presentation</vt:lpstr>
      <vt:lpstr>PowerPoint Presentation</vt:lpstr>
      <vt:lpstr>PowerPoint Presentation</vt:lpstr>
      <vt:lpstr>VIDEO DEMO  VỀ GIAO DIỆN TRANG WEB</vt:lpstr>
      <vt:lpstr>PowerPoint Presentation</vt:lpstr>
      <vt:lpstr>Trong quá trình thực tập tốt nghiệp chuyên ngành công nghệ thông tin, em được áp dụng và rèn luyện kiến thức và kỹ năng trong công việc thực tế.   Em đã tham gia vào việc phát triển phần mềm, quản lý cơ sở dữ liệu, và làm việc với các công nghệ mới như machine learning và big data.   Em đã học được rất nhiều kỹ năng mềm và có thể đóng góp tích cực cho dự án.   Tuy nhiên, em cũng gặp khó khăn và thách thức, nhưng đã vượt qua và hoàn thành nhiệm vụ một cách thành công.   Tổng kết lại, thực tập đã cung cấp những trải nghiệm và kiến thức quý giá cho sự nghiệp công nghệ thông tin của em.</vt:lpstr>
      <vt:lpstr>Cuối Cùng</vt:lpstr>
    </vt:vector>
  </TitlesOfParts>
  <Company>www.phuongcloudit.com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Thiết kế chức năng  trên giao diện người dùng</dc:title>
  <dc:creator>Administrator</dc:creator>
  <cp:lastModifiedBy>KHANH-DEV</cp:lastModifiedBy>
  <cp:revision>39</cp:revision>
  <dcterms:created xsi:type="dcterms:W3CDTF">2023-07-09T13:35:29Z</dcterms:created>
  <dcterms:modified xsi:type="dcterms:W3CDTF">2023-07-13T04:01:50Z</dcterms:modified>
</cp:coreProperties>
</file>